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987" r:id="rId3"/>
    <p:sldId id="988" r:id="rId4"/>
    <p:sldId id="1003" r:id="rId5"/>
    <p:sldId id="1015" r:id="rId6"/>
    <p:sldId id="1005" r:id="rId7"/>
    <p:sldId id="1007" r:id="rId8"/>
    <p:sldId id="1008" r:id="rId9"/>
    <p:sldId id="989" r:id="rId10"/>
    <p:sldId id="1002" r:id="rId11"/>
    <p:sldId id="1000" r:id="rId12"/>
    <p:sldId id="1006" r:id="rId13"/>
    <p:sldId id="986" r:id="rId14"/>
    <p:sldId id="969" r:id="rId15"/>
    <p:sldId id="974" r:id="rId16"/>
    <p:sldId id="999" r:id="rId17"/>
    <p:sldId id="985" r:id="rId18"/>
    <p:sldId id="1009" r:id="rId19"/>
    <p:sldId id="979" r:id="rId20"/>
    <p:sldId id="997" r:id="rId21"/>
    <p:sldId id="1013" r:id="rId22"/>
    <p:sldId id="1016" r:id="rId23"/>
    <p:sldId id="1012" r:id="rId24"/>
    <p:sldId id="1017" r:id="rId25"/>
    <p:sldId id="1014" r:id="rId26"/>
    <p:sldId id="1010" r:id="rId27"/>
    <p:sldId id="998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3A445C"/>
    <a:srgbClr val="6776A1"/>
    <a:srgbClr val="232939"/>
    <a:srgbClr val="353E55"/>
    <a:srgbClr val="1D222E"/>
    <a:srgbClr val="F0F0F0"/>
    <a:srgbClr val="7F7F7F"/>
    <a:srgbClr val="939EBB"/>
    <a:srgbClr val="424D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07FB62-0BC1-4FC3-9027-608D4D638EA8}" v="59" dt="2021-10-07T22:53:42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6" autoAdjust="0"/>
    <p:restoredTop sz="95226" autoAdjust="0"/>
  </p:normalViewPr>
  <p:slideViewPr>
    <p:cSldViewPr snapToGrid="0">
      <p:cViewPr>
        <p:scale>
          <a:sx n="100" d="100"/>
          <a:sy n="100" d="100"/>
        </p:scale>
        <p:origin x="72" y="3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in Hammer" userId="d6rfWEaJhhYbFFXG1jc3lZ0b8yq4DC3ekKJWdIauzTk=" providerId="None" clId="Web-{3907FB62-0BC1-4FC3-9027-608D4D638EA8}"/>
    <pc:docChg chg="modSld">
      <pc:chgData name="Robin Hammer" userId="d6rfWEaJhhYbFFXG1jc3lZ0b8yq4DC3ekKJWdIauzTk=" providerId="None" clId="Web-{3907FB62-0BC1-4FC3-9027-608D4D638EA8}" dt="2021-10-07T22:53:42.305" v="54" actId="20577"/>
      <pc:docMkLst>
        <pc:docMk/>
      </pc:docMkLst>
      <pc:sldChg chg="modSp">
        <pc:chgData name="Robin Hammer" userId="d6rfWEaJhhYbFFXG1jc3lZ0b8yq4DC3ekKJWdIauzTk=" providerId="None" clId="Web-{3907FB62-0BC1-4FC3-9027-608D4D638EA8}" dt="2021-10-07T22:53:42.305" v="54" actId="20577"/>
        <pc:sldMkLst>
          <pc:docMk/>
          <pc:sldMk cId="3717014352" sldId="979"/>
        </pc:sldMkLst>
        <pc:spChg chg="mod">
          <ac:chgData name="Robin Hammer" userId="d6rfWEaJhhYbFFXG1jc3lZ0b8yq4DC3ekKJWdIauzTk=" providerId="None" clId="Web-{3907FB62-0BC1-4FC3-9027-608D4D638EA8}" dt="2021-10-07T22:53:42.305" v="54" actId="20577"/>
          <ac:spMkLst>
            <pc:docMk/>
            <pc:sldMk cId="3717014352" sldId="979"/>
            <ac:spMk id="2" creationId="{D25F6392-6ACE-4B17-9165-187D2B9E77B3}"/>
          </ac:spMkLst>
        </pc:spChg>
      </pc:sldChg>
      <pc:sldChg chg="addSp modSp">
        <pc:chgData name="Robin Hammer" userId="d6rfWEaJhhYbFFXG1jc3lZ0b8yq4DC3ekKJWdIauzTk=" providerId="None" clId="Web-{3907FB62-0BC1-4FC3-9027-608D4D638EA8}" dt="2021-10-07T22:51:50.115" v="52" actId="20577"/>
        <pc:sldMkLst>
          <pc:docMk/>
          <pc:sldMk cId="2856825" sldId="1009"/>
        </pc:sldMkLst>
        <pc:spChg chg="add mod">
          <ac:chgData name="Robin Hammer" userId="d6rfWEaJhhYbFFXG1jc3lZ0b8yq4DC3ekKJWdIauzTk=" providerId="None" clId="Web-{3907FB62-0BC1-4FC3-9027-608D4D638EA8}" dt="2021-10-07T22:51:30.068" v="39" actId="1076"/>
          <ac:spMkLst>
            <pc:docMk/>
            <pc:sldMk cId="2856825" sldId="1009"/>
            <ac:spMk id="6" creationId="{C7C4C4C2-DBAC-4FF9-B86F-462092755266}"/>
          </ac:spMkLst>
        </pc:spChg>
        <pc:spChg chg="add mod">
          <ac:chgData name="Robin Hammer" userId="d6rfWEaJhhYbFFXG1jc3lZ0b8yq4DC3ekKJWdIauzTk=" providerId="None" clId="Web-{3907FB62-0BC1-4FC3-9027-608D4D638EA8}" dt="2021-10-07T22:51:24.052" v="37" actId="1076"/>
          <ac:spMkLst>
            <pc:docMk/>
            <pc:sldMk cId="2856825" sldId="1009"/>
            <ac:spMk id="7" creationId="{4075BFB8-0F7A-4FFD-B0E9-B834A36CE669}"/>
          </ac:spMkLst>
        </pc:spChg>
        <pc:spChg chg="add mod">
          <ac:chgData name="Robin Hammer" userId="d6rfWEaJhhYbFFXG1jc3lZ0b8yq4DC3ekKJWdIauzTk=" providerId="None" clId="Web-{3907FB62-0BC1-4FC3-9027-608D4D638EA8}" dt="2021-10-07T22:51:18.505" v="35" actId="20577"/>
          <ac:spMkLst>
            <pc:docMk/>
            <pc:sldMk cId="2856825" sldId="1009"/>
            <ac:spMk id="8" creationId="{D6051844-67E7-4D0B-AA88-64BA046B5C8A}"/>
          </ac:spMkLst>
        </pc:spChg>
        <pc:spChg chg="add mod">
          <ac:chgData name="Robin Hammer" userId="d6rfWEaJhhYbFFXG1jc3lZ0b8yq4DC3ekKJWdIauzTk=" providerId="None" clId="Web-{3907FB62-0BC1-4FC3-9027-608D4D638EA8}" dt="2021-10-07T22:51:50.115" v="52" actId="20577"/>
          <ac:spMkLst>
            <pc:docMk/>
            <pc:sldMk cId="2856825" sldId="1009"/>
            <ac:spMk id="16" creationId="{56E58557-FF90-486F-A378-DC03A8D560F6}"/>
          </ac:spMkLst>
        </pc:spChg>
      </pc:sldChg>
      <pc:sldChg chg="addSp delSp modSp addAnim delAnim modAnim">
        <pc:chgData name="Robin Hammer" userId="d6rfWEaJhhYbFFXG1jc3lZ0b8yq4DC3ekKJWdIauzTk=" providerId="None" clId="Web-{3907FB62-0BC1-4FC3-9027-608D4D638EA8}" dt="2021-10-07T22:49:09.674" v="13" actId="14100"/>
        <pc:sldMkLst>
          <pc:docMk/>
          <pc:sldMk cId="1758061493" sldId="1012"/>
        </pc:sldMkLst>
        <pc:picChg chg="add del mod">
          <ac:chgData name="Robin Hammer" userId="d6rfWEaJhhYbFFXG1jc3lZ0b8yq4DC3ekKJWdIauzTk=" providerId="None" clId="Web-{3907FB62-0BC1-4FC3-9027-608D4D638EA8}" dt="2021-10-07T22:48:18.376" v="7"/>
          <ac:picMkLst>
            <pc:docMk/>
            <pc:sldMk cId="1758061493" sldId="1012"/>
            <ac:picMk id="4" creationId="{7FD5F102-58AE-4A62-A721-B26F599189F9}"/>
          </ac:picMkLst>
        </pc:picChg>
        <pc:picChg chg="add mod">
          <ac:chgData name="Robin Hammer" userId="d6rfWEaJhhYbFFXG1jc3lZ0b8yq4DC3ekKJWdIauzTk=" providerId="None" clId="Web-{3907FB62-0BC1-4FC3-9027-608D4D638EA8}" dt="2021-10-07T22:49:09.674" v="13" actId="14100"/>
          <ac:picMkLst>
            <pc:docMk/>
            <pc:sldMk cId="1758061493" sldId="1012"/>
            <ac:picMk id="5" creationId="{39DB86AF-B0DA-423F-A398-21437EDC178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197DFA-CF76-40F8-87BC-F31F5E54867F}" type="datetimeFigureOut">
              <a:rPr lang="de-DE" smtClean="0"/>
              <a:t>12.10.2021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4F876B-A65E-4897-A31F-0166861DE95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8672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mva.org/bmvc/2016/papers/paper119/index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basic explanation of Contrastive Learning, that we found quite intuitive: </a:t>
            </a:r>
          </a:p>
          <a:p>
            <a:endParaRPr lang="en-US" dirty="0"/>
          </a:p>
          <a:p>
            <a:r>
              <a:rPr lang="en-US" dirty="0"/>
              <a:t>“Contrastive learning is a machine learning technique used to learn the general features of a dataset without labels by teaching the model which data points are similar or different“</a:t>
            </a:r>
          </a:p>
          <a:p>
            <a:endParaRPr lang="en-US" dirty="0"/>
          </a:p>
          <a:p>
            <a:r>
              <a:rPr lang="en-US" dirty="0"/>
              <a:t>But how does this work? Let me give you a simple example. </a:t>
            </a:r>
          </a:p>
          <a:p>
            <a:r>
              <a:rPr lang="en-US" dirty="0"/>
              <a:t>(Next slide)</a:t>
            </a:r>
          </a:p>
          <a:p>
            <a:endParaRPr lang="en-US" dirty="0"/>
          </a:p>
          <a:p>
            <a:r>
              <a:rPr lang="en-US" sz="400" dirty="0">
                <a:solidFill>
                  <a:schemeClr val="bg1">
                    <a:lumMod val="50000"/>
                  </a:schemeClr>
                </a:solidFill>
                <a:highlight>
                  <a:srgbClr val="C0C0C0"/>
                </a:highlight>
              </a:rPr>
              <a:t>Link: https://towardsdatascience.com/understanding-contrastive-learning-d5b19fd96607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6358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Creates a criterion that measures the triplet loss given an input tensors x1, x2, x3 and a margin with a value greater than 000. This is used for measuring a relative similarity between samples. A triplet is composed by </a:t>
            </a:r>
            <a:r>
              <a:rPr lang="en-US" i="1" dirty="0"/>
              <a:t>a</a:t>
            </a:r>
            <a:r>
              <a:rPr lang="en-US" dirty="0"/>
              <a:t>, </a:t>
            </a:r>
            <a:r>
              <a:rPr lang="en-US" i="1" dirty="0"/>
              <a:t>p</a:t>
            </a:r>
            <a:r>
              <a:rPr lang="en-US" dirty="0"/>
              <a:t> and </a:t>
            </a:r>
            <a:r>
              <a:rPr lang="en-US" i="1" dirty="0"/>
              <a:t>n</a:t>
            </a:r>
            <a:r>
              <a:rPr lang="en-US" dirty="0"/>
              <a:t> (i.e., </a:t>
            </a:r>
            <a:r>
              <a:rPr lang="en-US" i="1" dirty="0"/>
              <a:t>anchor</a:t>
            </a:r>
            <a:r>
              <a:rPr lang="en-US" dirty="0"/>
              <a:t>, </a:t>
            </a:r>
            <a:r>
              <a:rPr lang="en-US" i="1" dirty="0"/>
              <a:t>positive examples</a:t>
            </a:r>
            <a:r>
              <a:rPr lang="en-US" dirty="0"/>
              <a:t> and </a:t>
            </a:r>
            <a:r>
              <a:rPr lang="en-US" i="1" dirty="0"/>
              <a:t>negative examples</a:t>
            </a:r>
            <a:r>
              <a:rPr lang="en-US" dirty="0"/>
              <a:t> respectively). The shapes of all input tensors should be (N,D)(N, D)(</a:t>
            </a:r>
            <a:r>
              <a:rPr lang="en-US" dirty="0">
                <a:effectLst/>
              </a:rPr>
              <a:t>N</a:t>
            </a:r>
            <a:r>
              <a:rPr lang="en-US" dirty="0"/>
              <a:t>,</a:t>
            </a:r>
            <a:r>
              <a:rPr lang="en-US" dirty="0">
                <a:effectLst/>
              </a:rPr>
              <a:t>D</a:t>
            </a:r>
            <a:r>
              <a:rPr lang="en-US" dirty="0"/>
              <a:t>).</a:t>
            </a:r>
          </a:p>
          <a:p>
            <a:r>
              <a:rPr lang="en-US" dirty="0"/>
              <a:t>The distance swap is described in detail in the paper </a:t>
            </a:r>
            <a:r>
              <a:rPr lang="en-US" dirty="0">
                <a:hlinkClick r:id="rId3"/>
              </a:rPr>
              <a:t>Learning shallow convolutional feature descriptors with triplet losses</a:t>
            </a:r>
            <a:r>
              <a:rPr lang="en-US" dirty="0"/>
              <a:t> by V. </a:t>
            </a:r>
            <a:r>
              <a:rPr lang="en-US" dirty="0" err="1"/>
              <a:t>Balntas</a:t>
            </a:r>
            <a:r>
              <a:rPr lang="en-US" dirty="0"/>
              <a:t>, E. </a:t>
            </a:r>
            <a:r>
              <a:rPr lang="en-US" dirty="0" err="1"/>
              <a:t>Riba</a:t>
            </a:r>
            <a:r>
              <a:rPr lang="en-US" dirty="0"/>
              <a:t> et al.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8761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236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To implement contrastive learning, a Siamese network architecture is needed.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idea of this architecture is to use two or more identical subnetworks.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use the same parameters and weights, and the updating is shared across all subnetworks.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This is done to determine the similarity of inputs by feature vector comparison.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Let’s go through this figure to explain the idea again: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You have a convolutional neural network to which 2 images are applied 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Then loss is calculated based on its/the networks’ outputs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backpropagation algorithm runs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9643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4783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this is what we did, kind of our “to do” list: </a:t>
            </a:r>
          </a:p>
          <a:p>
            <a:br>
              <a:rPr lang="en-US" dirty="0"/>
            </a:br>
            <a:r>
              <a:rPr lang="en-US" dirty="0"/>
              <a:t>First, we needed to find a way to load the data. </a:t>
            </a:r>
          </a:p>
          <a:p>
            <a:br>
              <a:rPr lang="en-US" dirty="0"/>
            </a:br>
            <a:r>
              <a:rPr lang="en-US" dirty="0"/>
              <a:t>Afterwards, we coded different image augmentations.</a:t>
            </a:r>
          </a:p>
          <a:p>
            <a:r>
              <a:rPr lang="en-US" u="none" dirty="0"/>
              <a:t>Usually, one method is enough, but we wanted to research the effects of using different image augmentations</a:t>
            </a:r>
          </a:p>
          <a:p>
            <a:endParaRPr lang="en-US" u="none" dirty="0"/>
          </a:p>
          <a:p>
            <a:r>
              <a:rPr lang="en-US" u="none" dirty="0"/>
              <a:t>The images samples were then fed into a Siamese network structure. We used one CNN for pairwise comparison, and one for triplet comparison. </a:t>
            </a:r>
          </a:p>
          <a:p>
            <a:r>
              <a:rPr lang="en-US" u="none" dirty="0"/>
              <a:t>This means that 3 images at a time were compared, the original, a positive and a negative example. </a:t>
            </a:r>
          </a:p>
          <a:p>
            <a:endParaRPr lang="en-US" u="none" dirty="0"/>
          </a:p>
          <a:p>
            <a:r>
              <a:rPr lang="en-US" u="none" dirty="0"/>
              <a:t>After training finished, we used t-SNE to visualize the differences in using different image augmentations and image sample sizes. </a:t>
            </a:r>
          </a:p>
          <a:p>
            <a:endParaRPr lang="en-US" u="none" dirty="0"/>
          </a:p>
          <a:p>
            <a:r>
              <a:rPr lang="en-US" u="none" dirty="0"/>
              <a:t>Lastly, we coded a classifier on top of the model, to see how the model performed.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1237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CIFAR-10 dataset consists of 10 classes with each 6000 images, so 60,000 samples.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Here, the classes of the dataset and 10 random pictures are shown.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are mutually exclusive, meaning that there is for instance no overlap for automobile and trucks.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60,000 images 50,000 are for training und 10,000 for testing.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images are sized 28x28 pixels and greyscale</a:t>
            </a: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sz="1800" dirty="0">
              <a:effectLst/>
              <a:latin typeface="Arial" panose="020B06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93541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CIFAR-10 dataset consists of 10 classes with each 6000 images, so 60,000 samples.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Here, the classes of the dataset and 10 random pictures are shown. 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Classes are mutually exclusive, meaning that there is for instance no overlap for #example# automobile and trucks.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60,000 images 50,000 are for training und 10,000 for testing.</a:t>
            </a: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images are sized 32x32 pixels and </a:t>
            </a:r>
            <a:r>
              <a:rPr lang="en-US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coloured</a:t>
            </a:r>
            <a:endParaRPr lang="en-US" sz="18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938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65260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SNE is a tool to visualize high-dimensional data</a:t>
            </a:r>
          </a:p>
          <a:p>
            <a:endParaRPr lang="en-US" dirty="0"/>
          </a:p>
          <a:p>
            <a:r>
              <a:rPr lang="en-US" dirty="0"/>
              <a:t>It gives a feel or intuition on how data is arranged in a high-dimensional space. </a:t>
            </a:r>
          </a:p>
          <a:p>
            <a:endParaRPr lang="en-US" dirty="0"/>
          </a:p>
          <a:p>
            <a:r>
              <a:rPr lang="en-US" dirty="0"/>
              <a:t>The algorithm calculates a similarity measure between pairs of instances in the high dimensional space and in the low dimensional space</a:t>
            </a:r>
          </a:p>
          <a:p>
            <a:endParaRPr lang="en-US" dirty="0"/>
          </a:p>
          <a:p>
            <a:r>
              <a:rPr lang="en-US" dirty="0"/>
              <a:t>Then it tries to optimize these two similarity measures by using a cost function.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49254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(1) Plain Augmentation</a:t>
            </a:r>
          </a:p>
          <a:p>
            <a:r>
              <a:rPr lang="en-US" dirty="0"/>
              <a:t>Goal of keeping augmented images close to original, only normalization is added, </a:t>
            </a:r>
          </a:p>
          <a:p>
            <a:r>
              <a:rPr lang="en-US" dirty="0"/>
              <a:t>which changes the range of pixel-intensity so that the image is closer to what humans perceive in reality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-&gt; We also tried very simple augmentations; e.g. only flip horizontally; similar behavior as plain</a:t>
            </a:r>
          </a:p>
          <a:p>
            <a:endParaRPr lang="en-US" dirty="0"/>
          </a:p>
          <a:p>
            <a:r>
              <a:rPr lang="en-US" dirty="0"/>
              <a:t>(2) Augmentation used in </a:t>
            </a:r>
            <a:r>
              <a:rPr lang="en-US" dirty="0" err="1"/>
              <a:t>SimClR</a:t>
            </a:r>
            <a:r>
              <a:rPr lang="en-US" dirty="0"/>
              <a:t> (Simple Framework for Contrastive Learning of Visual Representations)</a:t>
            </a:r>
          </a:p>
          <a:p>
            <a:endParaRPr lang="en-US" dirty="0"/>
          </a:p>
          <a:p>
            <a:r>
              <a:rPr lang="en-US" dirty="0"/>
              <a:t>Random Application of 3 different augmentations:</a:t>
            </a:r>
          </a:p>
          <a:p>
            <a:r>
              <a:rPr lang="en-US" dirty="0"/>
              <a:t>-   Random Crop and resize back to origin size</a:t>
            </a:r>
          </a:p>
          <a:p>
            <a:pPr marL="171450" indent="-171450">
              <a:buFontTx/>
              <a:buChar char="-"/>
            </a:pPr>
            <a:r>
              <a:rPr lang="en-US" dirty="0"/>
              <a:t>Random Color Distortion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Random Gaussian Blur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(3) Augmentation used in </a:t>
            </a:r>
            <a:r>
              <a:rPr lang="en-US" dirty="0">
                <a:solidFill>
                  <a:schemeClr val="bg1"/>
                </a:solidFill>
              </a:rPr>
              <a:t>Deep Neural Networks with Relativity Learning for Facial Expression Recognition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-   Resize,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Random scaling +/- 10,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Padding 0 (stands for black </a:t>
            </a:r>
            <a:r>
              <a:rPr lang="en-US" dirty="0" err="1">
                <a:solidFill>
                  <a:schemeClr val="bg1"/>
                </a:solidFill>
              </a:rPr>
              <a:t>colour</a:t>
            </a:r>
            <a:r>
              <a:rPr lang="en-US" dirty="0">
                <a:solidFill>
                  <a:schemeClr val="bg1"/>
                </a:solidFill>
              </a:rPr>
              <a:t> fill) to size of 120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Random Rotate between +/- 15°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>
                <a:solidFill>
                  <a:schemeClr val="bg1"/>
                </a:solidFill>
              </a:rPr>
              <a:t>Random Crop to size 108x108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018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human brain is the inspiration for the concept of contrastive learning. </a:t>
            </a:r>
          </a:p>
          <a:p>
            <a:endParaRPr lang="en-US" dirty="0"/>
          </a:p>
          <a:p>
            <a:r>
              <a:rPr lang="en-US" dirty="0"/>
              <a:t>Imagine a child that does not know yet the difference between a cat and a dog. But what it does know is, that both look different. </a:t>
            </a:r>
          </a:p>
          <a:p>
            <a:endParaRPr lang="en-US" dirty="0"/>
          </a:p>
          <a:p>
            <a:r>
              <a:rPr lang="en-US" dirty="0"/>
              <a:t>This leads to learning the high-level features of objects.</a:t>
            </a:r>
          </a:p>
          <a:p>
            <a:endParaRPr lang="en-US" dirty="0"/>
          </a:p>
          <a:p>
            <a:r>
              <a:rPr lang="en-US" dirty="0"/>
              <a:t>(Picture on the right)</a:t>
            </a:r>
          </a:p>
          <a:p>
            <a:r>
              <a:rPr lang="en-US" dirty="0"/>
              <a:t>For example, we could subconsciously recognize that the two cats’ have pointy ears, whereas the dog has droopy ears. Or we may </a:t>
            </a:r>
            <a:r>
              <a:rPr lang="en-US" i="1" dirty="0"/>
              <a:t>contrast </a:t>
            </a:r>
            <a:r>
              <a:rPr lang="en-US" i="0" dirty="0"/>
              <a:t>the different shapes of noses both have. </a:t>
            </a:r>
          </a:p>
          <a:p>
            <a:endParaRPr lang="en-US" i="0" dirty="0"/>
          </a:p>
          <a:p>
            <a:r>
              <a:rPr lang="en-US" i="0" dirty="0"/>
              <a:t>This shows already the major advantage of contrastive loss: It does not need labels!</a:t>
            </a:r>
          </a:p>
          <a:p>
            <a:endParaRPr lang="en-US" i="0" dirty="0"/>
          </a:p>
          <a:p>
            <a:r>
              <a:rPr lang="en-US" i="0" dirty="0"/>
              <a:t>Let’s go into more detail about this approach (next slide)</a:t>
            </a:r>
          </a:p>
          <a:p>
            <a:endParaRPr lang="en-US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8462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MNIST data set. </a:t>
            </a:r>
          </a:p>
          <a:p>
            <a:endParaRPr lang="en-US" dirty="0"/>
          </a:p>
          <a:p>
            <a:r>
              <a:rPr lang="en-US" dirty="0"/>
              <a:t>Columns: Different augments</a:t>
            </a:r>
          </a:p>
          <a:p>
            <a:endParaRPr lang="en-US" dirty="0"/>
          </a:p>
          <a:p>
            <a:r>
              <a:rPr lang="en-US" dirty="0"/>
              <a:t>In the rows, you can see the difference between pairwise and triplet training. </a:t>
            </a:r>
          </a:p>
          <a:p>
            <a:endParaRPr lang="en-US" dirty="0"/>
          </a:p>
          <a:p>
            <a:r>
              <a:rPr lang="en-US" dirty="0"/>
              <a:t>For every combination, the results in form of t-SNE are shown. </a:t>
            </a:r>
          </a:p>
          <a:p>
            <a:endParaRPr lang="en-US" dirty="0"/>
          </a:p>
          <a:p>
            <a:r>
              <a:rPr lang="en-US" dirty="0"/>
              <a:t>Best: Pairwise, SimCLR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95397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MNIST data set. </a:t>
            </a:r>
          </a:p>
          <a:p>
            <a:endParaRPr lang="en-US" dirty="0"/>
          </a:p>
          <a:p>
            <a:r>
              <a:rPr lang="en-US" dirty="0"/>
              <a:t>Columns: Different augments</a:t>
            </a:r>
          </a:p>
          <a:p>
            <a:endParaRPr lang="en-US" dirty="0"/>
          </a:p>
          <a:p>
            <a:r>
              <a:rPr lang="en-US" dirty="0"/>
              <a:t>In the rows, you can see the difference between pairwise and triplet training. </a:t>
            </a:r>
          </a:p>
          <a:p>
            <a:endParaRPr lang="en-US" dirty="0"/>
          </a:p>
          <a:p>
            <a:r>
              <a:rPr lang="en-US" dirty="0"/>
              <a:t>For every combination, the results in form of t-SNE are shown. </a:t>
            </a:r>
          </a:p>
          <a:p>
            <a:endParaRPr lang="en-US" dirty="0"/>
          </a:p>
          <a:p>
            <a:r>
              <a:rPr lang="en-US" dirty="0"/>
              <a:t>Best: Pairwise, SimCLR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49313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478647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MNIST data set. </a:t>
            </a:r>
          </a:p>
          <a:p>
            <a:endParaRPr lang="en-US" dirty="0"/>
          </a:p>
          <a:p>
            <a:r>
              <a:rPr lang="en-US" dirty="0"/>
              <a:t>Columns: Different augments</a:t>
            </a:r>
          </a:p>
          <a:p>
            <a:endParaRPr lang="en-US" dirty="0"/>
          </a:p>
          <a:p>
            <a:r>
              <a:rPr lang="en-US" dirty="0"/>
              <a:t>In the rows, you can see the difference between pairwise and triplet training. </a:t>
            </a:r>
          </a:p>
          <a:p>
            <a:endParaRPr lang="en-US" dirty="0"/>
          </a:p>
          <a:p>
            <a:r>
              <a:rPr lang="en-US" dirty="0"/>
              <a:t>For every combination, the results in form of t-SNE are shown. </a:t>
            </a:r>
          </a:p>
          <a:p>
            <a:endParaRPr lang="en-US" dirty="0"/>
          </a:p>
          <a:p>
            <a:r>
              <a:rPr lang="en-US" dirty="0"/>
              <a:t>Best: Pairwise, SimCLR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85903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a </a:t>
            </a:r>
            <a:r>
              <a:rPr lang="de-DE" dirty="0" err="1"/>
              <a:t>brute</a:t>
            </a:r>
            <a:r>
              <a:rPr lang="de-DE" dirty="0"/>
              <a:t> </a:t>
            </a:r>
            <a:r>
              <a:rPr lang="de-DE" dirty="0" err="1"/>
              <a:t>force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 and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everything</a:t>
            </a:r>
            <a:r>
              <a:rPr lang="de-DE" dirty="0"/>
              <a:t> at </a:t>
            </a:r>
            <a:r>
              <a:rPr lang="de-DE" dirty="0" err="1"/>
              <a:t>once</a:t>
            </a:r>
            <a:r>
              <a:rPr lang="de-DE" dirty="0"/>
              <a:t>.</a:t>
            </a:r>
          </a:p>
          <a:p>
            <a:r>
              <a:rPr lang="de-DE" dirty="0"/>
              <a:t>Back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FER Dataset </a:t>
            </a:r>
            <a:r>
              <a:rPr lang="de-DE" dirty="0" err="1"/>
              <a:t>or</a:t>
            </a:r>
            <a:r>
              <a:rPr lang="de-DE" dirty="0"/>
              <a:t> FEC </a:t>
            </a:r>
            <a:r>
              <a:rPr lang="de-DE" dirty="0" err="1"/>
              <a:t>dataset</a:t>
            </a:r>
            <a:r>
              <a:rPr lang="de-DE" dirty="0"/>
              <a:t>, but </a:t>
            </a:r>
            <a:r>
              <a:rPr lang="de-DE" dirty="0" err="1"/>
              <a:t>settled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FER </a:t>
            </a:r>
            <a:r>
              <a:rPr lang="de-DE" dirty="0" err="1"/>
              <a:t>dataset</a:t>
            </a:r>
            <a:r>
              <a:rPr lang="de-DE" dirty="0"/>
              <a:t> and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</a:t>
            </a:r>
            <a:r>
              <a:rPr lang="de-DE" dirty="0" err="1"/>
              <a:t>triplets</a:t>
            </a:r>
            <a:r>
              <a:rPr lang="de-DE" dirty="0"/>
              <a:t> and positive/negative </a:t>
            </a:r>
            <a:r>
              <a:rPr lang="de-DE" dirty="0" err="1"/>
              <a:t>pairs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processing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a </a:t>
            </a:r>
            <a:r>
              <a:rPr lang="de-DE" dirty="0" err="1"/>
              <a:t>lot</a:t>
            </a:r>
            <a:r>
              <a:rPr lang="de-DE" dirty="0"/>
              <a:t> time and </a:t>
            </a:r>
            <a:r>
              <a:rPr lang="de-DE" dirty="0" err="1"/>
              <a:t>wasn‘t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contained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pytorch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collection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decided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CIFAR-10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seemed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was easy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Shortly</a:t>
            </a:r>
            <a:r>
              <a:rPr lang="de-DE" dirty="0"/>
              <a:t> after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built</a:t>
            </a:r>
            <a:r>
              <a:rPr lang="de-DE" dirty="0"/>
              <a:t> a CNN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pairwise</a:t>
            </a:r>
            <a:r>
              <a:rPr lang="de-DE" dirty="0"/>
              <a:t> and </a:t>
            </a:r>
            <a:r>
              <a:rPr lang="de-DE" dirty="0" err="1"/>
              <a:t>triplet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and </a:t>
            </a:r>
            <a:r>
              <a:rPr lang="de-DE" dirty="0" err="1"/>
              <a:t>visualized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T-SNE</a:t>
            </a:r>
          </a:p>
          <a:p>
            <a:endParaRPr lang="de-DE" dirty="0"/>
          </a:p>
          <a:p>
            <a:r>
              <a:rPr lang="de-DE" dirty="0" err="1"/>
              <a:t>Our</a:t>
            </a:r>
            <a:r>
              <a:rPr lang="de-DE" dirty="0"/>
              <a:t> CNN </a:t>
            </a:r>
            <a:r>
              <a:rPr lang="de-DE" dirty="0" err="1"/>
              <a:t>wasn‘t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at </a:t>
            </a:r>
            <a:r>
              <a:rPr lang="de-DE" dirty="0" err="1"/>
              <a:t>first</a:t>
            </a:r>
            <a:r>
              <a:rPr lang="de-DE" dirty="0"/>
              <a:t>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compare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common</a:t>
            </a:r>
            <a:r>
              <a:rPr lang="de-DE" dirty="0"/>
              <a:t> </a:t>
            </a:r>
            <a:r>
              <a:rPr lang="de-DE" dirty="0" err="1"/>
              <a:t>dataset</a:t>
            </a:r>
            <a:r>
              <a:rPr lang="de-DE" dirty="0"/>
              <a:t>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took</a:t>
            </a:r>
            <a:r>
              <a:rPr lang="de-DE" dirty="0"/>
              <a:t> MNIST,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figured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deliver</a:t>
            </a:r>
            <a:r>
              <a:rPr lang="de-DE" dirty="0"/>
              <a:t> </a:t>
            </a: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categories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tweaked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CNN </a:t>
            </a:r>
            <a:r>
              <a:rPr lang="de-DE" dirty="0" err="1"/>
              <a:t>further</a:t>
            </a:r>
            <a:r>
              <a:rPr lang="de-DE" dirty="0"/>
              <a:t> and </a:t>
            </a:r>
            <a:r>
              <a:rPr lang="de-DE" dirty="0" err="1"/>
              <a:t>built</a:t>
            </a:r>
            <a:r>
              <a:rPr lang="de-DE" dirty="0"/>
              <a:t> a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1863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 for a little visualization. </a:t>
            </a:r>
          </a:p>
          <a:p>
            <a:r>
              <a:rPr lang="en-US" dirty="0"/>
              <a:t>Let’s say we have some data point (blue dot) and a couple of other data points, which are similar to it (black dots) and dissimilar (white dots) </a:t>
            </a:r>
          </a:p>
          <a:p>
            <a:r>
              <a:rPr lang="en-US" dirty="0"/>
              <a:t>We would naturally like to pull black dots closer to the blue dots and push white dots farther away from it. </a:t>
            </a:r>
          </a:p>
          <a:p>
            <a:r>
              <a:rPr lang="en-US" dirty="0"/>
              <a:t>Specifically, we would like to </a:t>
            </a:r>
            <a:r>
              <a:rPr lang="en-US" i="1" dirty="0"/>
              <a:t>minimize the intra-class distances </a:t>
            </a:r>
            <a:r>
              <a:rPr lang="en-US" dirty="0"/>
              <a:t>(blue arrows) and </a:t>
            </a:r>
            <a:r>
              <a:rPr lang="en-US" i="1" dirty="0"/>
              <a:t>maximize the inter-class distances </a:t>
            </a:r>
            <a:r>
              <a:rPr lang="en-US" dirty="0"/>
              <a:t>(red arrows)</a:t>
            </a:r>
            <a:r>
              <a:rPr lang="en-US" i="1" dirty="0"/>
              <a:t>.</a:t>
            </a:r>
            <a:endParaRPr lang="en-US" i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88059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042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750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Magical power of this approach:</a:t>
            </a:r>
          </a:p>
          <a:p>
            <a:r>
              <a:rPr lang="en-US" dirty="0">
                <a:cs typeface="Calibri"/>
              </a:rPr>
              <a:t>-&gt; We can use it for any dataset</a:t>
            </a:r>
          </a:p>
          <a:p>
            <a:r>
              <a:rPr lang="en-US" dirty="0">
                <a:cs typeface="Calibri"/>
              </a:rPr>
              <a:t>-&gt; No matter if image; text or </a:t>
            </a:r>
            <a:r>
              <a:rPr lang="en-US" dirty="0" err="1">
                <a:cs typeface="Calibri"/>
              </a:rPr>
              <a:t>sth</a:t>
            </a:r>
            <a:r>
              <a:rPr lang="en-US" dirty="0">
                <a:cs typeface="Calibri"/>
              </a:rPr>
              <a:t> else</a:t>
            </a:r>
          </a:p>
          <a:p>
            <a:r>
              <a:rPr lang="en-US" dirty="0">
                <a:cs typeface="Calibri"/>
              </a:rPr>
              <a:t>-&gt; Even without knowing the data labels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Other papers do that too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9862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rgbClr val="FFFFFF"/>
              </a:solidFill>
              <a:latin typeface="DB San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37855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The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three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basic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steps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of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constrastive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learning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can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be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stated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as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follows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chemeClr val="bg1"/>
              </a:solidFill>
              <a:latin typeface="DB Sans" panose="020B050205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First, </a:t>
            </a:r>
            <a:r>
              <a:rPr lang="de-DE" dirty="0" err="1">
                <a:solidFill>
                  <a:schemeClr val="bg1"/>
                </a:solidFill>
                <a:latin typeface="DB Sans" panose="020B0502050202020204" pitchFamily="34" charset="0"/>
              </a:rPr>
              <a:t>the</a:t>
            </a:r>
            <a:r>
              <a:rPr lang="de-DE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(1) </a:t>
            </a:r>
            <a:r>
              <a:rPr lang="en-US" b="1" dirty="0">
                <a:solidFill>
                  <a:schemeClr val="bg1"/>
                </a:solidFill>
                <a:latin typeface="DB Sans" panose="020B0502050202020204" pitchFamily="34" charset="0"/>
              </a:rPr>
              <a:t>Image Augmentation </a:t>
            </a: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for positive and negative pair creation / triplet creation: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As we explained on the previous slide, the model learns from comparing images.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To do so, we need pairs or even triplets of images.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The positive pair creation somewhat replaces category labels.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This works by augmenting the original, also called anchor image.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The augmented picture can then be used as a positive example, meaning an image from the same category/ an image that is similar!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chemeClr val="bg1"/>
                </a:solidFill>
                <a:latin typeface="DB Sans" panose="020B0502050202020204" pitchFamily="34" charset="0"/>
              </a:rPr>
              <a:t>The same goes for triplets, but here we also add a negative example, meaning a picture that is not from the same category.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>
              <a:solidFill>
                <a:schemeClr val="bg1"/>
              </a:solidFill>
              <a:latin typeface="DB Sans" panose="020B050205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noProof="0" dirty="0">
                <a:solidFill>
                  <a:schemeClr val="bg1"/>
                </a:solidFill>
                <a:latin typeface="DB Sans" panose="020B0502050202020204" pitchFamily="34" charset="0"/>
              </a:rPr>
              <a:t>After the data augmentation and pair/ triplet creation, </a:t>
            </a:r>
            <a:r>
              <a:rPr lang="en-US" b="1" noProof="0" dirty="0">
                <a:solidFill>
                  <a:schemeClr val="bg1"/>
                </a:solidFill>
                <a:latin typeface="DB Sans" panose="020B0502050202020204" pitchFamily="34" charset="0"/>
              </a:rPr>
              <a:t>(2) Encoding </a:t>
            </a:r>
            <a:r>
              <a:rPr lang="en-US" b="0" noProof="0" dirty="0">
                <a:solidFill>
                  <a:schemeClr val="bg1"/>
                </a:solidFill>
                <a:latin typeface="DB Sans" panose="020B0502050202020204" pitchFamily="34" charset="0"/>
              </a:rPr>
              <a:t>takes place.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For the model to learn, the data must be processable.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To achieve that, a tensor representing the image data and information is created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The model is then able to process the input (= feature space)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schemeClr val="bg1"/>
              </a:solidFill>
              <a:latin typeface="DB Sans" panose="020B050205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The last step is to 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(3)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mimize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the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loss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of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the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1" dirty="0" err="1">
                <a:solidFill>
                  <a:schemeClr val="bg1"/>
                </a:solidFill>
                <a:latin typeface="DB Sans" panose="020B0502050202020204" pitchFamily="34" charset="0"/>
              </a:rPr>
              <a:t>representations</a:t>
            </a:r>
            <a:r>
              <a:rPr lang="de-DE" b="1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0" dirty="0">
                <a:solidFill>
                  <a:schemeClr val="bg1"/>
                </a:solidFill>
                <a:latin typeface="DB Sans" panose="020B0502050202020204" pitchFamily="34" charset="0"/>
              </a:rPr>
              <a:t>This </a:t>
            </a:r>
            <a:r>
              <a:rPr lang="de-DE" b="0" dirty="0" err="1">
                <a:solidFill>
                  <a:schemeClr val="bg1"/>
                </a:solidFill>
                <a:latin typeface="DB Sans" panose="020B0502050202020204" pitchFamily="34" charset="0"/>
              </a:rPr>
              <a:t>is</a:t>
            </a:r>
            <a:r>
              <a:rPr lang="de-DE" b="0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0" dirty="0" err="1">
                <a:solidFill>
                  <a:schemeClr val="bg1"/>
                </a:solidFill>
                <a:latin typeface="DB Sans" panose="020B0502050202020204" pitchFamily="34" charset="0"/>
              </a:rPr>
              <a:t>done</a:t>
            </a:r>
            <a:r>
              <a:rPr lang="de-DE" b="0" dirty="0">
                <a:solidFill>
                  <a:schemeClr val="bg1"/>
                </a:solidFill>
                <a:latin typeface="DB Sans" panose="020B0502050202020204" pitchFamily="34" charset="0"/>
              </a:rPr>
              <a:t> </a:t>
            </a:r>
            <a:r>
              <a:rPr lang="de-DE" b="0" dirty="0" err="1">
                <a:solidFill>
                  <a:schemeClr val="bg1"/>
                </a:solidFill>
                <a:latin typeface="DB Sans" panose="020B0502050202020204" pitchFamily="34" charset="0"/>
              </a:rPr>
              <a:t>to</a:t>
            </a:r>
            <a:r>
              <a:rPr lang="de-DE" b="0" dirty="0">
                <a:solidFill>
                  <a:schemeClr val="bg1"/>
                </a:solidFill>
                <a:latin typeface="DB Sans" panose="020B0502050202020204" pitchFamily="34" charset="0"/>
              </a:rPr>
              <a:t> m</a:t>
            </a:r>
            <a:r>
              <a:rPr lang="en-US" b="0" noProof="0" dirty="0" err="1">
                <a:solidFill>
                  <a:schemeClr val="bg1"/>
                </a:solidFill>
                <a:latin typeface="DB Sans" panose="020B0502050202020204" pitchFamily="34" charset="0"/>
              </a:rPr>
              <a:t>aximize</a:t>
            </a:r>
            <a:r>
              <a:rPr lang="en-US" b="0" noProof="0" dirty="0">
                <a:solidFill>
                  <a:schemeClr val="bg1"/>
                </a:solidFill>
                <a:latin typeface="DB Sans" panose="020B0502050202020204" pitchFamily="34" charset="0"/>
              </a:rPr>
              <a:t> the similarity of vector representations </a:t>
            </a: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using one contrastive loss function.</a:t>
            </a:r>
            <a:endParaRPr lang="de-DE" b="1" noProof="0" dirty="0">
              <a:solidFill>
                <a:schemeClr val="bg1"/>
              </a:solidFill>
              <a:latin typeface="DB Sans" panose="020B050205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noProof="0" dirty="0">
              <a:solidFill>
                <a:schemeClr val="bg1"/>
              </a:solidFill>
              <a:latin typeface="DB Sans" panose="020B050205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DB Sans" panose="020B0502050202020204" pitchFamily="34" charset="0"/>
              </a:rPr>
              <a:t>For doing contrastive learning, a special network architecture is needed. We will show you now which one it is and why it is needed. (next slide)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4688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Creates a criterion that measures the loss given input tensors x1​, x2​ and a </a:t>
            </a:r>
            <a:r>
              <a:rPr lang="en-US" i="1" dirty="0"/>
              <a:t>Tensor</a:t>
            </a:r>
            <a:r>
              <a:rPr lang="en-US" dirty="0"/>
              <a:t> label </a:t>
            </a:r>
            <a:r>
              <a:rPr lang="en-US" dirty="0" err="1"/>
              <a:t>yy</a:t>
            </a:r>
            <a:r>
              <a:rPr lang="en-US" dirty="0" err="1">
                <a:effectLst/>
              </a:rPr>
              <a:t>y</a:t>
            </a:r>
            <a:r>
              <a:rPr lang="en-US" dirty="0"/>
              <a:t> with values 1 or -1. This is used for measuring whether two inputs are similar or dissimilar, using the cosine distance, and is typically used for learning nonlinear embeddings or semi-supervised learning.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4F876B-A65E-4897-A31F-0166861DE95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514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blipFill dpi="0" rotWithShape="1">
          <a:blip r:embed="rId2">
            <a:lum/>
          </a:blip>
          <a:srcRect/>
          <a:stretch>
            <a:fillRect t="-22000" b="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0649CD-DED7-4CC5-8A32-F445038A37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5133974"/>
            <a:ext cx="11487150" cy="771525"/>
          </a:xfrm>
          <a:solidFill>
            <a:srgbClr val="FF0000"/>
          </a:solidFill>
        </p:spPr>
        <p:txBody>
          <a:bodyPr anchor="b">
            <a:normAutofit/>
          </a:bodyPr>
          <a:lstStyle>
            <a:lvl1pPr algn="l">
              <a:defRPr sz="4800" b="1">
                <a:solidFill>
                  <a:schemeClr val="bg1"/>
                </a:solidFill>
                <a:latin typeface="DB Head" panose="020B0502050202020204" pitchFamily="34" charset="0"/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2B914EA-84E3-4573-A48F-DFAFA6BC2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91225"/>
            <a:ext cx="9144000" cy="36512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DB Sans" panose="020B050205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3168FD30-6945-455A-8A24-1143F47B4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874" y="6384925"/>
            <a:ext cx="485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EDF23-E792-4EB5-B226-BA6C4DAA3054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3ABA98-7C0F-4E57-99F0-1615C711D6A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04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0894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50B3044-BC41-4352-9D4E-5F4E5EFB53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EDF23-E792-4EB5-B226-BA6C4DAA3054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2BB1F3A-98C8-4D5F-B3B6-E8DFD019AB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1171575"/>
            <a:ext cx="11325225" cy="513397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C8126F9C-6BBE-407A-8E2E-D188890692D9}"/>
              </a:ext>
            </a:extLst>
          </p:cNvPr>
          <p:cNvSpPr/>
          <p:nvPr userDrawn="1"/>
        </p:nvSpPr>
        <p:spPr>
          <a:xfrm>
            <a:off x="409574" y="287630"/>
            <a:ext cx="11782425" cy="644525"/>
          </a:xfrm>
          <a:prstGeom prst="rightArrow">
            <a:avLst>
              <a:gd name="adj1" fmla="val 96667"/>
              <a:gd name="adj2" fmla="val 61019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495F18-8545-49C7-86D0-C68077F3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7630"/>
            <a:ext cx="11325225" cy="644525"/>
          </a:xfrm>
          <a:noFill/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58238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C7231D-3A49-494A-8D74-4EC3DDA73919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rgbClr val="FF0000"/>
          </a:solidFill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D4CBFF6-475C-494E-ADE2-C0357D8061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9EDF23-E792-4EB5-B226-BA6C4DAA305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860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77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A768317-CC36-4D64-B759-9696F734B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365125"/>
            <a:ext cx="11325225" cy="6445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0A656FF-632E-4D3C-A741-F401C2CB7F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72874" y="6384925"/>
            <a:ext cx="4857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9EDF23-E792-4EB5-B226-BA6C4DAA3054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7391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DB Head" panose="020B050205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DB Sans" panose="020B050205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DB Sans" panose="020B050205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DB Sans" panose="020B050205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DB Sans" panose="020B050205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DB Sans" panose="020B050205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3.wdp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Licht, Verkehr, Signal, Nachthimmel enthält.&#10;&#10;Automatisch generierte Beschreibung">
            <a:extLst>
              <a:ext uri="{FF2B5EF4-FFF2-40B4-BE49-F238E27FC236}">
                <a16:creationId xmlns:a16="http://schemas.microsoft.com/office/drawing/2014/main" id="{4F46E07B-53E4-48C7-BD51-463ACA019B2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5231757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9F2D2705-EBA9-439B-9F50-94DEE8B0BE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Contrastive Learning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5EABA172-128D-43C3-BD98-4BF0B98C13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5905499"/>
            <a:ext cx="11487150" cy="771525"/>
          </a:xfrm>
          <a:solidFill>
            <a:schemeClr val="bg1"/>
          </a:solidFill>
        </p:spPr>
        <p:txBody>
          <a:bodyPr/>
          <a:lstStyle/>
          <a:p>
            <a:r>
              <a:rPr lang="de-DE" sz="2800" dirty="0"/>
              <a:t>Pattern Analysis and Machine Intelligence</a:t>
            </a:r>
            <a:endParaRPr lang="de-DE" sz="1800" dirty="0"/>
          </a:p>
          <a:p>
            <a:pPr lvl="8" algn="r"/>
            <a:r>
              <a:rPr lang="de-DE" sz="1400" dirty="0"/>
              <a:t>Robin Hammer, Marc Pavlinec, Nathalie Zarbock &amp; Anika Zeilmann </a:t>
            </a:r>
          </a:p>
        </p:txBody>
      </p:sp>
    </p:spTree>
    <p:extLst>
      <p:ext uri="{BB962C8B-B14F-4D97-AF65-F5344CB8AC3E}">
        <p14:creationId xmlns:p14="http://schemas.microsoft.com/office/powerpoint/2010/main" val="765616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Contrastive Loss: </a:t>
            </a:r>
            <a:r>
              <a:rPr lang="de-DE" dirty="0" err="1"/>
              <a:t>Cosine</a:t>
            </a:r>
            <a:r>
              <a:rPr lang="de-DE" dirty="0"/>
              <a:t> Embedding Loss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879FD55-722C-4EB7-8535-D09E6CD24DA4}"/>
              </a:ext>
            </a:extLst>
          </p:cNvPr>
          <p:cNvSpPr txBox="1"/>
          <p:nvPr/>
        </p:nvSpPr>
        <p:spPr>
          <a:xfrm>
            <a:off x="6400800" y="6396277"/>
            <a:ext cx="565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Pytorch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n.d.: https://pytorch.org/docs/stable/generated/torch.nn.CosineEmbeddingLoss.html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1C5588-1C05-4EC0-8BCB-A6F3D26A891D}"/>
              </a:ext>
            </a:extLst>
          </p:cNvPr>
          <p:cNvSpPr txBox="1"/>
          <p:nvPr/>
        </p:nvSpPr>
        <p:spPr>
          <a:xfrm>
            <a:off x="9215663" y="2890390"/>
            <a:ext cx="15640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y =  1</a:t>
            </a:r>
          </a:p>
          <a:p>
            <a:r>
              <a:rPr lang="en-US" sz="3200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if y = -1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D7DEE56-BA06-4075-9613-86ECDEACCA90}"/>
                  </a:ext>
                </a:extLst>
              </p:cNvPr>
              <p:cNvSpPr txBox="1"/>
              <p:nvPr/>
            </p:nvSpPr>
            <p:spPr>
              <a:xfrm>
                <a:off x="1303406" y="2833580"/>
                <a:ext cx="8090966" cy="1190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Aldhabi" panose="01000000000000000000" pitchFamily="2" charset="-78"/>
                  </a:rPr>
                  <a:t>loss(x, y) =</a:t>
                </a:r>
                <a14:m>
                  <m:oMath xmlns:m="http://schemas.openxmlformats.org/officeDocument/2006/math">
                    <m:r>
                      <a:rPr lang="de-DE" sz="32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Aldhabi" panose="01000000000000000000" pitchFamily="2" charset="-78"/>
                      </a:rPr>
                      <m:t> </m:t>
                    </m:r>
                    <m:d>
                      <m:dPr>
                        <m:begChr m:val="{"/>
                        <m:endChr m:val=""/>
                        <m:ctrlPr>
                          <a:rPr lang="en-US" sz="3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Aldhabi" panose="01000000000000000000" pitchFamily="2" charset="-78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Aldhabi" panose="01000000000000000000" pitchFamily="2" charset="-78"/>
                              </a:rPr>
                            </m:ctrlPr>
                          </m:eqArrPr>
                          <m:e>
                            <m: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1 −</m:t>
                            </m:r>
                            <m:func>
                              <m:funcPr>
                                <m:ctrlPr>
                                  <a:rPr lang="de-DE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32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cos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de-DE" sz="32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</m:func>
                          </m:e>
                          <m:e>
                            <m:func>
                              <m:funcPr>
                                <m:ctrlPr>
                                  <a:rPr lang="de-DE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DE" sz="320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0,  </m:t>
                                    </m:r>
                                    <m:func>
                                      <m:funcPr>
                                        <m:ctrlPr>
                                          <a:rPr lang="de-DE" sz="32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de-DE" sz="320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cos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de-DE" sz="3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32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, 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3200" i="1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</m:func>
                                    <m: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de-DE" sz="32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𝑚𝑎𝑟𝑔𝑖𝑛</m:t>
                                    </m:r>
                                  </m:e>
                                </m:d>
                                <m:r>
                                  <a:rPr lang="de-DE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</m:e>
                            </m:func>
                          </m:e>
                        </m:eqArr>
                      </m:e>
                    </m:d>
                  </m:oMath>
                </a14:m>
                <a:endParaRPr lang="en-US" sz="3200" dirty="0">
                  <a:solidFill>
                    <a:schemeClr val="bg1"/>
                  </a:solidFill>
                  <a:latin typeface="Aldhabi" panose="01000000000000000000" pitchFamily="2" charset="-78"/>
                  <a:cs typeface="Aldhabi" panose="01000000000000000000" pitchFamily="2" charset="-78"/>
                </a:endParaRP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0D7DEE56-BA06-4075-9613-86ECDEACC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3406" y="2833580"/>
                <a:ext cx="8090966" cy="1190839"/>
              </a:xfrm>
              <a:prstGeom prst="rect">
                <a:avLst/>
              </a:prstGeom>
              <a:blipFill>
                <a:blip r:embed="rId3"/>
                <a:stretch>
                  <a:fillRect l="-1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3372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Contrastive Loss: </a:t>
            </a:r>
            <a:r>
              <a:rPr lang="en-US" b="1" dirty="0"/>
              <a:t>Triplet Margin Loss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2D44AC7-8561-4A09-B45C-030FB0D15C97}"/>
              </a:ext>
            </a:extLst>
          </p:cNvPr>
          <p:cNvSpPr txBox="1"/>
          <p:nvPr/>
        </p:nvSpPr>
        <p:spPr>
          <a:xfrm>
            <a:off x="6400800" y="6396277"/>
            <a:ext cx="565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chemeClr val="bg1">
                    <a:lumMod val="50000"/>
                  </a:schemeClr>
                </a:solidFill>
              </a:rPr>
              <a:t>Pytorch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, n.d.: https://pytorch.org/docs/stable/generated/torch.nn.TripletMarginLoss.html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1B84A2E-F2B5-4D0A-A775-3053C2BAFED2}"/>
                  </a:ext>
                </a:extLst>
              </p:cNvPr>
              <p:cNvSpPr txBox="1"/>
              <p:nvPr/>
            </p:nvSpPr>
            <p:spPr>
              <a:xfrm>
                <a:off x="1529443" y="2792539"/>
                <a:ext cx="904602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de-DE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𝑚𝑎𝑥</m:t>
                      </m:r>
                      <m:d>
                        <m:dPr>
                          <m:begChr m:val="{"/>
                          <m:endChr m:val=""/>
                          <m:ctrlP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de-DE" sz="32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de-DE" sz="32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  <m:r>
                            <a:rPr lang="de-DE" sz="3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0}</m:t>
                          </m:r>
                        </m:e>
                      </m:d>
                    </m:oMath>
                  </m:oMathPara>
                </a14:m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51B84A2E-F2B5-4D0A-A775-3053C2BAF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9443" y="2792539"/>
                <a:ext cx="9046029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40D6553-D29B-4ACC-9A8A-6F279A704B8E}"/>
                  </a:ext>
                </a:extLst>
              </p:cNvPr>
              <p:cNvSpPr txBox="1"/>
              <p:nvPr/>
            </p:nvSpPr>
            <p:spPr>
              <a:xfrm>
                <a:off x="3048000" y="3555359"/>
                <a:ext cx="6096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200" b="0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Where</a:t>
                </a:r>
                <a:r>
                  <a:rPr lang="de-DE" sz="3200" b="0" dirty="0">
                    <a:solidFill>
                      <a:schemeClr val="bg1"/>
                    </a:solidFill>
                  </a:rPr>
                  <a:t>     </a:t>
                </a:r>
                <a14:m>
                  <m:oMath xmlns:m="http://schemas.openxmlformats.org/officeDocument/2006/math">
                    <m:r>
                      <a:rPr lang="de-DE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=|</m:t>
                    </m:r>
                    <m:d>
                      <m:dPr>
                        <m:begChr m:val="|"/>
                        <m:endChr m:val="|"/>
                        <m:ctrlPr>
                          <a:rPr lang="de-DE" sz="3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3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 </m:t>
                            </m:r>
                            <m: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3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de-DE" sz="3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000" dirty="0">
                    <a:solidFill>
                      <a:schemeClr val="bg1"/>
                    </a:solidFill>
                  </a:rPr>
                  <a:t>p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40D6553-D29B-4ACC-9A8A-6F279A704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555359"/>
                <a:ext cx="6096000" cy="584775"/>
              </a:xfrm>
              <a:prstGeom prst="rect">
                <a:avLst/>
              </a:prstGeom>
              <a:blipFill>
                <a:blip r:embed="rId4"/>
                <a:stretch>
                  <a:fillRect l="-2500" t="-15625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6261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latin typeface="DB Head"/>
              </a:rPr>
              <a:t>Contrastive</a:t>
            </a:r>
            <a:r>
              <a:rPr lang="de-DE" dirty="0">
                <a:latin typeface="DB Head"/>
              </a:rPr>
              <a:t> Learning: Margin</a:t>
            </a:r>
            <a:endParaRPr lang="de-DE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003032F-B0C6-40F4-BAA9-5860EBA113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71" t="3760" b="1816"/>
          <a:stretch/>
        </p:blipFill>
        <p:spPr>
          <a:xfrm>
            <a:off x="1680242" y="1469570"/>
            <a:ext cx="8831515" cy="4310743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3E513DE-2F1A-4114-9F02-EF4DD1AF513E}"/>
              </a:ext>
            </a:extLst>
          </p:cNvPr>
          <p:cNvSpPr txBox="1"/>
          <p:nvPr/>
        </p:nvSpPr>
        <p:spPr>
          <a:xfrm>
            <a:off x="4811083" y="5747030"/>
            <a:ext cx="603068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65000"/>
                  </a:schemeClr>
                </a:solidFill>
                <a:ea typeface="+mn-lt"/>
                <a:cs typeface="+mn-lt"/>
              </a:rPr>
              <a:t>Bekuzarov, 2020: https://medium.com/@maksym.bekuzarov/losses-explained-contrastive-loss-f8f57fe32246</a:t>
            </a:r>
            <a:endParaRPr lang="de-DE" dirty="0">
              <a:solidFill>
                <a:schemeClr val="bg1">
                  <a:lumMod val="6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3293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F292F36-2E95-4DE6-ACB6-85AD65714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8853" y="1619795"/>
            <a:ext cx="10734675" cy="41433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Contrastive learning: Siamese Network Architecture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F7A09C-FBA3-48AB-9FD0-BF3877308FBA}"/>
              </a:ext>
            </a:extLst>
          </p:cNvPr>
          <p:cNvSpPr txBox="1"/>
          <p:nvPr/>
        </p:nvSpPr>
        <p:spPr>
          <a:xfrm>
            <a:off x="5217425" y="5763170"/>
            <a:ext cx="65495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Bekuzarov, 2020: https://medium.com/@maksym.bekuzarov/losses-explained-contrastive-loss-f8f57fe32246</a:t>
            </a:r>
          </a:p>
        </p:txBody>
      </p:sp>
      <p:pic>
        <p:nvPicPr>
          <p:cNvPr id="13" name="Grafik 12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035F47EB-A705-4581-B739-2C39D9C9B8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080" y="1932387"/>
            <a:ext cx="1597759" cy="1597759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2F0BE6A-7F60-459A-A765-CFB42D10A1A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274"/>
          <a:stretch/>
        </p:blipFill>
        <p:spPr>
          <a:xfrm>
            <a:off x="1163080" y="3842738"/>
            <a:ext cx="1597759" cy="159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470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Experimental Setup: Approach</a:t>
            </a:r>
          </a:p>
        </p:txBody>
      </p:sp>
      <p:sp>
        <p:nvSpPr>
          <p:cNvPr id="14" name="Pfeil: nach unten 13">
            <a:extLst>
              <a:ext uri="{FF2B5EF4-FFF2-40B4-BE49-F238E27FC236}">
                <a16:creationId xmlns:a16="http://schemas.microsoft.com/office/drawing/2014/main" id="{7FFFD170-C0F5-426E-8F2D-BD30952C98A7}"/>
              </a:ext>
            </a:extLst>
          </p:cNvPr>
          <p:cNvSpPr/>
          <p:nvPr/>
        </p:nvSpPr>
        <p:spPr>
          <a:xfrm rot="13893938" flipH="1">
            <a:off x="2562702" y="2378072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: nach unten 14">
            <a:extLst>
              <a:ext uri="{FF2B5EF4-FFF2-40B4-BE49-F238E27FC236}">
                <a16:creationId xmlns:a16="http://schemas.microsoft.com/office/drawing/2014/main" id="{B7B8E979-A896-4757-9A6D-6D63406D5164}"/>
              </a:ext>
            </a:extLst>
          </p:cNvPr>
          <p:cNvSpPr/>
          <p:nvPr/>
        </p:nvSpPr>
        <p:spPr>
          <a:xfrm rot="17825021" flipH="1">
            <a:off x="2583028" y="3084511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65BC7CD-4973-4E27-91A2-F804644C3F57}"/>
              </a:ext>
            </a:extLst>
          </p:cNvPr>
          <p:cNvSpPr/>
          <p:nvPr/>
        </p:nvSpPr>
        <p:spPr>
          <a:xfrm>
            <a:off x="3278911" y="2143235"/>
            <a:ext cx="1212383" cy="2225991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Data Augmenta-tion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23BE718B-129F-41AC-9CA6-4F326505AB6C}"/>
              </a:ext>
            </a:extLst>
          </p:cNvPr>
          <p:cNvSpPr txBox="1"/>
          <p:nvPr/>
        </p:nvSpPr>
        <p:spPr>
          <a:xfrm>
            <a:off x="853538" y="3874580"/>
            <a:ext cx="11260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b="1">
                <a:solidFill>
                  <a:schemeClr val="bg1"/>
                </a:solidFill>
                <a:latin typeface="DB Sans" panose="020B0502050202020204" pitchFamily="34" charset="0"/>
              </a:rPr>
              <a:t>Original image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C11F0C7C-6C65-4534-9FCA-A5176F23C4F6}"/>
              </a:ext>
            </a:extLst>
          </p:cNvPr>
          <p:cNvSpPr txBox="1"/>
          <p:nvPr/>
        </p:nvSpPr>
        <p:spPr>
          <a:xfrm>
            <a:off x="4736807" y="4438418"/>
            <a:ext cx="1299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DB Sans" panose="020B0502050202020204" pitchFamily="34" charset="0"/>
              </a:rPr>
              <a:t>Transformed Images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937665F-67B7-4ECA-8C24-AC3C0C99129C}"/>
              </a:ext>
            </a:extLst>
          </p:cNvPr>
          <p:cNvSpPr/>
          <p:nvPr/>
        </p:nvSpPr>
        <p:spPr>
          <a:xfrm>
            <a:off x="6194729" y="2143235"/>
            <a:ext cx="1212383" cy="22324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Encoder</a:t>
            </a:r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6F2827AD-2952-4E02-A501-B8B372BD8285}"/>
              </a:ext>
            </a:extLst>
          </p:cNvPr>
          <p:cNvSpPr/>
          <p:nvPr/>
        </p:nvSpPr>
        <p:spPr>
          <a:xfrm>
            <a:off x="7734840" y="3282483"/>
            <a:ext cx="1212383" cy="1086743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H(j)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E1B07852-DF09-41E6-A975-0624C9B7077A}"/>
              </a:ext>
            </a:extLst>
          </p:cNvPr>
          <p:cNvSpPr txBox="1"/>
          <p:nvPr/>
        </p:nvSpPr>
        <p:spPr>
          <a:xfrm>
            <a:off x="7554449" y="1831944"/>
            <a:ext cx="157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DB Sans" panose="020B0502050202020204" pitchFamily="34" charset="0"/>
              </a:rPr>
              <a:t>Representation</a:t>
            </a:r>
          </a:p>
        </p:txBody>
      </p:sp>
      <p:sp>
        <p:nvSpPr>
          <p:cNvPr id="40" name="Pfeil: nach unten 39">
            <a:extLst>
              <a:ext uri="{FF2B5EF4-FFF2-40B4-BE49-F238E27FC236}">
                <a16:creationId xmlns:a16="http://schemas.microsoft.com/office/drawing/2014/main" id="{5DC7CF17-62DA-44A2-8E09-224856AD1FC6}"/>
              </a:ext>
            </a:extLst>
          </p:cNvPr>
          <p:cNvSpPr/>
          <p:nvPr/>
        </p:nvSpPr>
        <p:spPr>
          <a:xfrm flipH="1">
            <a:off x="8178072" y="4550019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05963AE8-CFD8-47DD-AD9E-E416832161CD}"/>
              </a:ext>
            </a:extLst>
          </p:cNvPr>
          <p:cNvSpPr/>
          <p:nvPr/>
        </p:nvSpPr>
        <p:spPr>
          <a:xfrm>
            <a:off x="7677002" y="5521176"/>
            <a:ext cx="1328056" cy="484348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Classification</a:t>
            </a:r>
          </a:p>
        </p:txBody>
      </p:sp>
      <p:pic>
        <p:nvPicPr>
          <p:cNvPr id="50" name="Grafik 49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E413F98E-81BD-4D76-B343-5360ACEAE3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71" y="2425199"/>
            <a:ext cx="1481578" cy="1481578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7D04E96D-C09D-4154-8143-054AE1812D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74"/>
          <a:stretch/>
        </p:blipFill>
        <p:spPr>
          <a:xfrm>
            <a:off x="4833400" y="3386322"/>
            <a:ext cx="1076898" cy="1076897"/>
          </a:xfrm>
          <a:prstGeom prst="rect">
            <a:avLst/>
          </a:prstGeom>
        </p:spPr>
      </p:pic>
      <p:pic>
        <p:nvPicPr>
          <p:cNvPr id="52" name="Grafik 51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02F0832F-9BBD-4CA3-BD18-AC84C6913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522" y="2143235"/>
            <a:ext cx="1047797" cy="1047797"/>
          </a:xfrm>
          <a:prstGeom prst="rect">
            <a:avLst/>
          </a:prstGeom>
        </p:spPr>
      </p:pic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E162F597-25A9-4130-B00C-D695A7DB5D02}"/>
              </a:ext>
            </a:extLst>
          </p:cNvPr>
          <p:cNvCxnSpPr>
            <a:cxnSpLocks/>
          </p:cNvCxnSpPr>
          <p:nvPr/>
        </p:nvCxnSpPr>
        <p:spPr>
          <a:xfrm>
            <a:off x="3151393" y="2302875"/>
            <a:ext cx="6383025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D5E77A0F-408B-48CB-977F-9085074CA4E9}"/>
              </a:ext>
            </a:extLst>
          </p:cNvPr>
          <p:cNvCxnSpPr>
            <a:cxnSpLocks/>
          </p:cNvCxnSpPr>
          <p:nvPr/>
        </p:nvCxnSpPr>
        <p:spPr>
          <a:xfrm>
            <a:off x="3151393" y="4156821"/>
            <a:ext cx="6372751" cy="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388E89B9-8AEF-4622-8CC0-BC08FE19F5A3}"/>
              </a:ext>
            </a:extLst>
          </p:cNvPr>
          <p:cNvSpPr txBox="1"/>
          <p:nvPr/>
        </p:nvSpPr>
        <p:spPr>
          <a:xfrm>
            <a:off x="543229" y="6036302"/>
            <a:ext cx="565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Chaudhary, 2020: https://amitness.com/2020/03/illustrated-simclr/</a:t>
            </a:r>
          </a:p>
        </p:txBody>
      </p:sp>
      <p:sp>
        <p:nvSpPr>
          <p:cNvPr id="34" name="Pfeil: nach rechts gekrümmt 33">
            <a:extLst>
              <a:ext uri="{FF2B5EF4-FFF2-40B4-BE49-F238E27FC236}">
                <a16:creationId xmlns:a16="http://schemas.microsoft.com/office/drawing/2014/main" id="{A6D4AD8E-1EE9-4C38-A354-F5D4EB5F16D6}"/>
              </a:ext>
            </a:extLst>
          </p:cNvPr>
          <p:cNvSpPr/>
          <p:nvPr/>
        </p:nvSpPr>
        <p:spPr>
          <a:xfrm rot="5785881">
            <a:off x="8457919" y="-341910"/>
            <a:ext cx="1048006" cy="4674241"/>
          </a:xfrm>
          <a:prstGeom prst="curvedRightArrow">
            <a:avLst>
              <a:gd name="adj1" fmla="val 9863"/>
              <a:gd name="adj2" fmla="val 35197"/>
              <a:gd name="adj3" fmla="val 16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17C3BA7-6AC1-43BC-B262-310826987669}"/>
              </a:ext>
            </a:extLst>
          </p:cNvPr>
          <p:cNvSpPr/>
          <p:nvPr/>
        </p:nvSpPr>
        <p:spPr>
          <a:xfrm>
            <a:off x="9876524" y="2787908"/>
            <a:ext cx="1712726" cy="921063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Minimize contrastive loss</a:t>
            </a:r>
          </a:p>
        </p:txBody>
      </p:sp>
      <p:sp>
        <p:nvSpPr>
          <p:cNvPr id="31" name="Pfeil: nach unten 30">
            <a:extLst>
              <a:ext uri="{FF2B5EF4-FFF2-40B4-BE49-F238E27FC236}">
                <a16:creationId xmlns:a16="http://schemas.microsoft.com/office/drawing/2014/main" id="{9E269C17-D840-42F9-A13A-635A42375C12}"/>
              </a:ext>
            </a:extLst>
          </p:cNvPr>
          <p:cNvSpPr/>
          <p:nvPr/>
        </p:nvSpPr>
        <p:spPr>
          <a:xfrm rot="13867041" flipH="1">
            <a:off x="9884931" y="3439782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E16AAA46-3A1A-465B-9F62-942F1D9BA09D}"/>
              </a:ext>
            </a:extLst>
          </p:cNvPr>
          <p:cNvSpPr/>
          <p:nvPr/>
        </p:nvSpPr>
        <p:spPr>
          <a:xfrm rot="18299830" flipH="1">
            <a:off x="9929186" y="2128600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8E2ACC26-2867-47A3-8610-FC4579534829}"/>
              </a:ext>
            </a:extLst>
          </p:cNvPr>
          <p:cNvSpPr txBox="1"/>
          <p:nvPr/>
        </p:nvSpPr>
        <p:spPr>
          <a:xfrm>
            <a:off x="7734840" y="1159033"/>
            <a:ext cx="17379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 sz="1400" b="1">
                <a:solidFill>
                  <a:schemeClr val="bg1"/>
                </a:solidFill>
                <a:latin typeface="DB Sans" panose="020B0502050202020204" pitchFamily="34" charset="0"/>
              </a:defRPr>
            </a:lvl1pPr>
          </a:lstStyle>
          <a:p>
            <a:r>
              <a:rPr lang="en-US" dirty="0"/>
              <a:t>Backpropagation</a:t>
            </a:r>
          </a:p>
        </p:txBody>
      </p:sp>
      <p:sp>
        <p:nvSpPr>
          <p:cNvPr id="55" name="Rechteck 54">
            <a:extLst>
              <a:ext uri="{FF2B5EF4-FFF2-40B4-BE49-F238E27FC236}">
                <a16:creationId xmlns:a16="http://schemas.microsoft.com/office/drawing/2014/main" id="{5BAE642D-273F-4BB2-BF48-0FF425DA1B31}"/>
              </a:ext>
            </a:extLst>
          </p:cNvPr>
          <p:cNvSpPr/>
          <p:nvPr/>
        </p:nvSpPr>
        <p:spPr>
          <a:xfrm>
            <a:off x="7737324" y="2139720"/>
            <a:ext cx="1212383" cy="104111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b="1" dirty="0">
                <a:latin typeface="DB Sans" panose="020B0502050202020204" pitchFamily="34" charset="0"/>
              </a:rPr>
              <a:t>H(</a:t>
            </a:r>
            <a:r>
              <a:rPr lang="en-US" sz="1500" b="1" dirty="0" err="1">
                <a:latin typeface="DB Sans" panose="020B0502050202020204" pitchFamily="34" charset="0"/>
              </a:rPr>
              <a:t>i</a:t>
            </a:r>
            <a:r>
              <a:rPr lang="en-US" sz="1500" b="1" dirty="0">
                <a:latin typeface="DB Sans" panose="020B050205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51015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Experimental Setup: Research Idea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0B1204E2-ED15-499D-9FEE-F9A39FAA6CED}"/>
              </a:ext>
            </a:extLst>
          </p:cNvPr>
          <p:cNvGrpSpPr/>
          <p:nvPr/>
        </p:nvGrpSpPr>
        <p:grpSpPr>
          <a:xfrm>
            <a:off x="1393098" y="2564502"/>
            <a:ext cx="9405804" cy="1323439"/>
            <a:chOff x="1393098" y="2564502"/>
            <a:chExt cx="9405804" cy="1323439"/>
          </a:xfrm>
        </p:grpSpPr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57AEE4-038C-49E8-9597-DD2FE1239586}"/>
                </a:ext>
              </a:extLst>
            </p:cNvPr>
            <p:cNvSpPr txBox="1"/>
            <p:nvPr/>
          </p:nvSpPr>
          <p:spPr>
            <a:xfrm>
              <a:off x="1393098" y="2564502"/>
              <a:ext cx="9405804" cy="1323439"/>
            </a:xfrm>
            <a:prstGeom prst="rect">
              <a:avLst/>
            </a:prstGeom>
            <a:solidFill>
              <a:srgbClr val="3A445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>
                  <a:solidFill>
                    <a:schemeClr val="bg1"/>
                  </a:solidFill>
                  <a:latin typeface="DB Sans" panose="020B0502050202020204" pitchFamily="34" charset="0"/>
                </a:defRPr>
              </a:lvl1pPr>
            </a:lstStyle>
            <a:p>
              <a:r>
                <a:rPr lang="en-US" sz="2000" dirty="0"/>
                <a:t>Use multiple image augmentations 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6F1A15A4-BC16-40FC-9A22-3E9767FA7ECD}"/>
                </a:ext>
              </a:extLst>
            </p:cNvPr>
            <p:cNvSpPr/>
            <p:nvPr/>
          </p:nvSpPr>
          <p:spPr>
            <a:xfrm>
              <a:off x="2709241" y="3004234"/>
              <a:ext cx="2159000" cy="715035"/>
            </a:xfrm>
            <a:prstGeom prst="rect">
              <a:avLst/>
            </a:prstGeom>
            <a:solidFill>
              <a:srgbClr val="939EB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Aug 1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88CD4D55-1D39-4A3F-BD6C-D8EB8955EF90}"/>
                </a:ext>
              </a:extLst>
            </p:cNvPr>
            <p:cNvSpPr/>
            <p:nvPr/>
          </p:nvSpPr>
          <p:spPr>
            <a:xfrm>
              <a:off x="5008160" y="3004234"/>
              <a:ext cx="2159000" cy="715035"/>
            </a:xfrm>
            <a:prstGeom prst="rect">
              <a:avLst/>
            </a:prstGeom>
            <a:solidFill>
              <a:srgbClr val="939EB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Aug  2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90AE2935-355C-42A1-A525-9B27A4975B17}"/>
                </a:ext>
              </a:extLst>
            </p:cNvPr>
            <p:cNvSpPr/>
            <p:nvPr/>
          </p:nvSpPr>
          <p:spPr>
            <a:xfrm>
              <a:off x="7307079" y="3004234"/>
              <a:ext cx="2159000" cy="715035"/>
            </a:xfrm>
            <a:prstGeom prst="rect">
              <a:avLst/>
            </a:prstGeom>
            <a:solidFill>
              <a:srgbClr val="939EBB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Aug 3</a:t>
              </a:r>
            </a:p>
          </p:txBody>
        </p:sp>
        <p:sp>
          <p:nvSpPr>
            <p:cNvPr id="13" name="Ellipse 12">
              <a:extLst>
                <a:ext uri="{FF2B5EF4-FFF2-40B4-BE49-F238E27FC236}">
                  <a16:creationId xmlns:a16="http://schemas.microsoft.com/office/drawing/2014/main" id="{CAA245AA-9892-4E32-978D-BBB9FA395074}"/>
                </a:ext>
              </a:extLst>
            </p:cNvPr>
            <p:cNvSpPr/>
            <p:nvPr/>
          </p:nvSpPr>
          <p:spPr>
            <a:xfrm>
              <a:off x="1828856" y="2961054"/>
              <a:ext cx="592700" cy="51760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2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E3099C8-954A-487D-89D2-D8CFBEC1324B}"/>
              </a:ext>
            </a:extLst>
          </p:cNvPr>
          <p:cNvGrpSpPr/>
          <p:nvPr/>
        </p:nvGrpSpPr>
        <p:grpSpPr>
          <a:xfrm>
            <a:off x="1393099" y="4032038"/>
            <a:ext cx="9405804" cy="1323439"/>
            <a:chOff x="1393099" y="4032038"/>
            <a:chExt cx="9405804" cy="1323439"/>
          </a:xfrm>
        </p:grpSpPr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D8978612-C922-4BC6-B9D2-58398BE4AD8B}"/>
                </a:ext>
              </a:extLst>
            </p:cNvPr>
            <p:cNvSpPr txBox="1"/>
            <p:nvPr/>
          </p:nvSpPr>
          <p:spPr>
            <a:xfrm>
              <a:off x="1393099" y="4032038"/>
              <a:ext cx="9405804" cy="1323439"/>
            </a:xfrm>
            <a:prstGeom prst="rect">
              <a:avLst/>
            </a:prstGeom>
            <a:solidFill>
              <a:srgbClr val="3A445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>
                  <a:solidFill>
                    <a:schemeClr val="bg1"/>
                  </a:solidFill>
                  <a:latin typeface="DB Sans" panose="020B0502050202020204" pitchFamily="34" charset="0"/>
                </a:defRPr>
              </a:lvl1pPr>
            </a:lstStyle>
            <a:p>
              <a:r>
                <a:rPr lang="en-US" sz="2000" dirty="0"/>
                <a:t>Train two CNN: </a:t>
              </a:r>
            </a:p>
            <a:p>
              <a:endParaRPr lang="en-US" sz="2000" dirty="0"/>
            </a:p>
            <a:p>
              <a:endParaRPr lang="en-US" sz="2000" dirty="0"/>
            </a:p>
            <a:p>
              <a:endParaRPr lang="en-US" sz="2000" dirty="0"/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DE10ADBA-65DF-46FA-B637-2F4812DB665E}"/>
                </a:ext>
              </a:extLst>
            </p:cNvPr>
            <p:cNvSpPr/>
            <p:nvPr/>
          </p:nvSpPr>
          <p:spPr>
            <a:xfrm>
              <a:off x="3788741" y="4425595"/>
              <a:ext cx="2159000" cy="715035"/>
            </a:xfrm>
            <a:prstGeom prst="rect">
              <a:avLst/>
            </a:prstGeom>
            <a:solidFill>
              <a:srgbClr val="6776A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Pairwise</a:t>
              </a:r>
            </a:p>
          </p:txBody>
        </p:sp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FBEBA6CA-B002-4F62-84FB-473D060EDCAF}"/>
                </a:ext>
              </a:extLst>
            </p:cNvPr>
            <p:cNvSpPr/>
            <p:nvPr/>
          </p:nvSpPr>
          <p:spPr>
            <a:xfrm>
              <a:off x="6646679" y="4425596"/>
              <a:ext cx="2159000" cy="715035"/>
            </a:xfrm>
            <a:prstGeom prst="rect">
              <a:avLst/>
            </a:prstGeom>
            <a:solidFill>
              <a:srgbClr val="6776A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Triplet</a:t>
              </a:r>
            </a:p>
          </p:txBody>
        </p:sp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98342FA2-3316-4E99-BB49-DA4FD1BAE5D9}"/>
                </a:ext>
              </a:extLst>
            </p:cNvPr>
            <p:cNvSpPr/>
            <p:nvPr/>
          </p:nvSpPr>
          <p:spPr>
            <a:xfrm>
              <a:off x="1828856" y="4383463"/>
              <a:ext cx="592700" cy="51760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</a:t>
              </a:r>
            </a:p>
          </p:txBody>
        </p:sp>
      </p:grp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DB5A4B6B-CDB7-4DA5-AECF-48DD07642371}"/>
              </a:ext>
            </a:extLst>
          </p:cNvPr>
          <p:cNvGrpSpPr/>
          <p:nvPr/>
        </p:nvGrpSpPr>
        <p:grpSpPr>
          <a:xfrm>
            <a:off x="1393098" y="5414748"/>
            <a:ext cx="9405804" cy="517603"/>
            <a:chOff x="1393098" y="5414748"/>
            <a:chExt cx="9405804" cy="517603"/>
          </a:xfrm>
        </p:grpSpPr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FEF70341-1549-4425-ABAD-2787C604A75A}"/>
                </a:ext>
              </a:extLst>
            </p:cNvPr>
            <p:cNvSpPr txBox="1"/>
            <p:nvPr/>
          </p:nvSpPr>
          <p:spPr>
            <a:xfrm>
              <a:off x="1393098" y="5499574"/>
              <a:ext cx="9405804" cy="400110"/>
            </a:xfrm>
            <a:prstGeom prst="rect">
              <a:avLst/>
            </a:prstGeom>
            <a:solidFill>
              <a:srgbClr val="3A445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>
                  <a:solidFill>
                    <a:schemeClr val="bg1"/>
                  </a:solidFill>
                  <a:latin typeface="DB Sans" panose="020B0502050202020204" pitchFamily="34" charset="0"/>
                </a:defRPr>
              </a:lvl1pPr>
            </a:lstStyle>
            <a:p>
              <a:r>
                <a:rPr lang="en-US" sz="2000" dirty="0"/>
                <a:t>Visualize via t-SNE</a:t>
              </a:r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9593DBA9-13F6-4076-B859-AA16292C8D01}"/>
                </a:ext>
              </a:extLst>
            </p:cNvPr>
            <p:cNvSpPr/>
            <p:nvPr/>
          </p:nvSpPr>
          <p:spPr>
            <a:xfrm>
              <a:off x="1828856" y="5414748"/>
              <a:ext cx="592700" cy="51760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4</a:t>
              </a:r>
            </a:p>
          </p:txBody>
        </p:sp>
      </p:grp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3FF67BC-816D-4C84-B6B0-F6C947FE4CF0}"/>
              </a:ext>
            </a:extLst>
          </p:cNvPr>
          <p:cNvGrpSpPr/>
          <p:nvPr/>
        </p:nvGrpSpPr>
        <p:grpSpPr>
          <a:xfrm>
            <a:off x="1393098" y="6043780"/>
            <a:ext cx="9405804" cy="520333"/>
            <a:chOff x="1393098" y="6043780"/>
            <a:chExt cx="9405804" cy="520333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38B32EE-103E-4D2C-BC2E-51EB41908F4D}"/>
                </a:ext>
              </a:extLst>
            </p:cNvPr>
            <p:cNvSpPr txBox="1"/>
            <p:nvPr/>
          </p:nvSpPr>
          <p:spPr>
            <a:xfrm>
              <a:off x="1393098" y="6043780"/>
              <a:ext cx="9405804" cy="400110"/>
            </a:xfrm>
            <a:prstGeom prst="rect">
              <a:avLst/>
            </a:prstGeom>
            <a:solidFill>
              <a:srgbClr val="3A445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algn="ctr">
                <a:defRPr>
                  <a:solidFill>
                    <a:schemeClr val="bg1"/>
                  </a:solidFill>
                  <a:latin typeface="DB Sans" panose="020B0502050202020204" pitchFamily="34" charset="0"/>
                </a:defRPr>
              </a:lvl1pPr>
            </a:lstStyle>
            <a:p>
              <a:r>
                <a:rPr lang="en-US" sz="2000" dirty="0"/>
                <a:t>Train classifier on top of model</a:t>
              </a:r>
            </a:p>
          </p:txBody>
        </p: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7D09C352-C67E-4A61-95DF-B12A5A6EF9C1}"/>
                </a:ext>
              </a:extLst>
            </p:cNvPr>
            <p:cNvSpPr/>
            <p:nvPr/>
          </p:nvSpPr>
          <p:spPr>
            <a:xfrm>
              <a:off x="1828856" y="6046510"/>
              <a:ext cx="592700" cy="51760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5</a:t>
              </a:r>
            </a:p>
          </p:txBody>
        </p:sp>
      </p:grp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8A104003-835D-4EE7-BF36-017F7FB38EFC}"/>
              </a:ext>
            </a:extLst>
          </p:cNvPr>
          <p:cNvGrpSpPr/>
          <p:nvPr/>
        </p:nvGrpSpPr>
        <p:grpSpPr>
          <a:xfrm>
            <a:off x="1393098" y="1096966"/>
            <a:ext cx="9405804" cy="1323439"/>
            <a:chOff x="1393098" y="1096966"/>
            <a:chExt cx="9405804" cy="1323439"/>
          </a:xfrm>
        </p:grpSpPr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AE41199F-D379-4F4B-9954-C3D9994A679C}"/>
                </a:ext>
              </a:extLst>
            </p:cNvPr>
            <p:cNvSpPr txBox="1"/>
            <p:nvPr/>
          </p:nvSpPr>
          <p:spPr>
            <a:xfrm>
              <a:off x="1393098" y="1096966"/>
              <a:ext cx="9405804" cy="1323439"/>
            </a:xfrm>
            <a:prstGeom prst="rect">
              <a:avLst/>
            </a:prstGeom>
            <a:solidFill>
              <a:srgbClr val="3A445C"/>
            </a:solidFill>
            <a:ln w="3175"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DB Sans" panose="020B0502050202020204" pitchFamily="34" charset="0"/>
                </a:rPr>
                <a:t>Load the data</a:t>
              </a:r>
            </a:p>
            <a:p>
              <a:pPr algn="ctr"/>
              <a:endParaRPr lang="en-US" sz="2000" dirty="0">
                <a:solidFill>
                  <a:schemeClr val="bg1"/>
                </a:solidFill>
                <a:latin typeface="DB Sans" panose="020B0502050202020204" pitchFamily="34" charset="0"/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latin typeface="DB Sans" panose="020B0502050202020204" pitchFamily="34" charset="0"/>
              </a:endParaRPr>
            </a:p>
            <a:p>
              <a:pPr algn="ctr"/>
              <a:endParaRPr lang="en-US" sz="2000" dirty="0">
                <a:solidFill>
                  <a:schemeClr val="bg1"/>
                </a:solidFill>
                <a:latin typeface="DB Sans" panose="020B0502050202020204" pitchFamily="34" charset="0"/>
              </a:endParaRPr>
            </a:p>
          </p:txBody>
        </p:sp>
        <p:sp>
          <p:nvSpPr>
            <p:cNvPr id="12" name="Ellipse 11">
              <a:extLst>
                <a:ext uri="{FF2B5EF4-FFF2-40B4-BE49-F238E27FC236}">
                  <a16:creationId xmlns:a16="http://schemas.microsoft.com/office/drawing/2014/main" id="{41AABA16-8593-47F0-B335-9BD93EB9579E}"/>
                </a:ext>
              </a:extLst>
            </p:cNvPr>
            <p:cNvSpPr/>
            <p:nvPr/>
          </p:nvSpPr>
          <p:spPr>
            <a:xfrm>
              <a:off x="1828856" y="1518681"/>
              <a:ext cx="592700" cy="517603"/>
            </a:xfrm>
            <a:prstGeom prst="ellipse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1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81AAAB0-8412-4FAE-96DE-4DCE2BE8457A}"/>
                </a:ext>
              </a:extLst>
            </p:cNvPr>
            <p:cNvSpPr/>
            <p:nvPr/>
          </p:nvSpPr>
          <p:spPr>
            <a:xfrm>
              <a:off x="3597479" y="1518681"/>
              <a:ext cx="2159000" cy="7150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MNIST</a:t>
              </a:r>
            </a:p>
          </p:txBody>
        </p:sp>
        <p:sp>
          <p:nvSpPr>
            <p:cNvPr id="25" name="Rechteck 24">
              <a:extLst>
                <a:ext uri="{FF2B5EF4-FFF2-40B4-BE49-F238E27FC236}">
                  <a16:creationId xmlns:a16="http://schemas.microsoft.com/office/drawing/2014/main" id="{BA4CEEF7-89FC-4119-AA2C-CDCFC0861727}"/>
                </a:ext>
              </a:extLst>
            </p:cNvPr>
            <p:cNvSpPr/>
            <p:nvPr/>
          </p:nvSpPr>
          <p:spPr>
            <a:xfrm>
              <a:off x="6435523" y="1530781"/>
              <a:ext cx="2159000" cy="71503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CIFAR10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35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data set: MNIST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BA4CB68-FF51-49BE-AA3E-DECA66A25BF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400" y="1948047"/>
            <a:ext cx="5562600" cy="338063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02E625-848E-42AA-94DF-11A509677596}"/>
              </a:ext>
            </a:extLst>
          </p:cNvPr>
          <p:cNvSpPr txBox="1"/>
          <p:nvPr/>
        </p:nvSpPr>
        <p:spPr>
          <a:xfrm>
            <a:off x="6620933" y="2207204"/>
            <a:ext cx="44069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10 classes with each class containing 6,000 images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Classes are mutually exclusive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60,000 images for training, 10,000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Images are sized 28x28px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DBDF421-091B-48BC-8965-4B3D5AB8FCBA}"/>
              </a:ext>
            </a:extLst>
          </p:cNvPr>
          <p:cNvSpPr txBox="1"/>
          <p:nvPr/>
        </p:nvSpPr>
        <p:spPr>
          <a:xfrm>
            <a:off x="7560116" y="5866993"/>
            <a:ext cx="10999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(LeCun, Cortes, Burges, n.d.: http://yann.lecun.com/exdb/mnist/)</a:t>
            </a:r>
          </a:p>
        </p:txBody>
      </p:sp>
    </p:spTree>
    <p:extLst>
      <p:ext uri="{BB962C8B-B14F-4D97-AF65-F5344CB8AC3E}">
        <p14:creationId xmlns:p14="http://schemas.microsoft.com/office/powerpoint/2010/main" val="154881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data set: CIFAR-10</a:t>
            </a:r>
          </a:p>
        </p:txBody>
      </p:sp>
      <p:pic>
        <p:nvPicPr>
          <p:cNvPr id="4" name="Grafik 3" descr="Ein Bild, das Text enthält.&#10;&#10;Automatisch generierte Beschreibung">
            <a:extLst>
              <a:ext uri="{FF2B5EF4-FFF2-40B4-BE49-F238E27FC236}">
                <a16:creationId xmlns:a16="http://schemas.microsoft.com/office/drawing/2014/main" id="{7BA4CB68-FF51-49BE-AA3E-DECA66A25BF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0400" y="1396632"/>
            <a:ext cx="5562600" cy="448346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02E625-848E-42AA-94DF-11A509677596}"/>
              </a:ext>
            </a:extLst>
          </p:cNvPr>
          <p:cNvSpPr txBox="1"/>
          <p:nvPr/>
        </p:nvSpPr>
        <p:spPr>
          <a:xfrm>
            <a:off x="6705908" y="2361093"/>
            <a:ext cx="4406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10 classes with each class containing 6,000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Classes are mutually exclusive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50,000 for training, 10,000 for testing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Image are sized 32x32px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287F749-93EA-410A-BB3B-B5D35C9D39F3}"/>
              </a:ext>
            </a:extLst>
          </p:cNvPr>
          <p:cNvSpPr txBox="1"/>
          <p:nvPr/>
        </p:nvSpPr>
        <p:spPr>
          <a:xfrm>
            <a:off x="7776017" y="6213771"/>
            <a:ext cx="1099943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</a:rPr>
              <a:t>(Krizhevsky, n.d.: https://www.cs.toronto.edu/~kriz/cifar.html)</a:t>
            </a:r>
          </a:p>
        </p:txBody>
      </p:sp>
    </p:spTree>
    <p:extLst>
      <p:ext uri="{BB962C8B-B14F-4D97-AF65-F5344CB8AC3E}">
        <p14:creationId xmlns:p14="http://schemas.microsoft.com/office/powerpoint/2010/main" val="3330717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0FB3EF5-B1F1-4820-BC8E-691E210A6F67}"/>
              </a:ext>
            </a:extLst>
          </p:cNvPr>
          <p:cNvSpPr/>
          <p:nvPr/>
        </p:nvSpPr>
        <p:spPr>
          <a:xfrm>
            <a:off x="457200" y="1296718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create similar or dissimilar samples?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DB Head"/>
              </a:rPr>
              <a:t>Contrastive Learning: 3 Challenges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77140D-235B-4DCD-9DE7-E3642469611C}"/>
              </a:ext>
            </a:extLst>
          </p:cNvPr>
          <p:cNvSpPr/>
          <p:nvPr/>
        </p:nvSpPr>
        <p:spPr>
          <a:xfrm>
            <a:off x="538256" y="1354719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8F1E93-C5E2-4D8A-A745-744551F6FA37}"/>
              </a:ext>
            </a:extLst>
          </p:cNvPr>
          <p:cNvSpPr/>
          <p:nvPr/>
        </p:nvSpPr>
        <p:spPr>
          <a:xfrm>
            <a:off x="457200" y="2226806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train a network to separate them?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206D2E8-BAA0-44D0-A392-6C22F27B602F}"/>
              </a:ext>
            </a:extLst>
          </p:cNvPr>
          <p:cNvSpPr/>
          <p:nvPr/>
        </p:nvSpPr>
        <p:spPr>
          <a:xfrm>
            <a:off x="537002" y="2283477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48D67C-D4EC-4846-8575-1C1ABAD3A43C}"/>
              </a:ext>
            </a:extLst>
          </p:cNvPr>
          <p:cNvSpPr/>
          <p:nvPr/>
        </p:nvSpPr>
        <p:spPr>
          <a:xfrm>
            <a:off x="457200" y="3190511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do we evaluate the success?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A1278D-8034-4243-81FC-FAFDE53E072B}"/>
              </a:ext>
            </a:extLst>
          </p:cNvPr>
          <p:cNvSpPr/>
          <p:nvPr/>
        </p:nvSpPr>
        <p:spPr>
          <a:xfrm>
            <a:off x="537002" y="32496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6C56C4F8-84D3-4FC4-97DF-BA7B90A9FD14}"/>
              </a:ext>
            </a:extLst>
          </p:cNvPr>
          <p:cNvSpPr/>
          <p:nvPr/>
        </p:nvSpPr>
        <p:spPr>
          <a:xfrm>
            <a:off x="371316" y="3090937"/>
            <a:ext cx="11123998" cy="82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feil: nach unten 5">
            <a:extLst>
              <a:ext uri="{FF2B5EF4-FFF2-40B4-BE49-F238E27FC236}">
                <a16:creationId xmlns:a16="http://schemas.microsoft.com/office/drawing/2014/main" id="{C7C4C4C2-DBAC-4FF9-B86F-462092755266}"/>
              </a:ext>
            </a:extLst>
          </p:cNvPr>
          <p:cNvSpPr/>
          <p:nvPr/>
        </p:nvSpPr>
        <p:spPr>
          <a:xfrm rot="19031569" flipH="1">
            <a:off x="7241994" y="4158495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feil: nach unten 6">
            <a:extLst>
              <a:ext uri="{FF2B5EF4-FFF2-40B4-BE49-F238E27FC236}">
                <a16:creationId xmlns:a16="http://schemas.microsoft.com/office/drawing/2014/main" id="{4075BFB8-0F7A-4FFD-B0E9-B834A36CE669}"/>
              </a:ext>
            </a:extLst>
          </p:cNvPr>
          <p:cNvSpPr/>
          <p:nvPr/>
        </p:nvSpPr>
        <p:spPr>
          <a:xfrm rot="2100000" flipH="1">
            <a:off x="3815675" y="4137864"/>
            <a:ext cx="325917" cy="886392"/>
          </a:xfrm>
          <a:prstGeom prst="downArrow">
            <a:avLst/>
          </a:prstGeom>
          <a:solidFill>
            <a:srgbClr val="FF0000">
              <a:alpha val="9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051844-67E7-4D0B-AA88-64BA046B5C8A}"/>
              </a:ext>
            </a:extLst>
          </p:cNvPr>
          <p:cNvSpPr/>
          <p:nvPr/>
        </p:nvSpPr>
        <p:spPr>
          <a:xfrm>
            <a:off x="2942735" y="5118396"/>
            <a:ext cx="1649412" cy="825256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 dirty="0">
                <a:latin typeface="DB Sans"/>
              </a:rPr>
              <a:t>Visualize embedding</a:t>
            </a:r>
            <a:endParaRPr lang="de-DE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6E58557-FF90-486F-A378-DC03A8D560F6}"/>
              </a:ext>
            </a:extLst>
          </p:cNvPr>
          <p:cNvSpPr/>
          <p:nvPr/>
        </p:nvSpPr>
        <p:spPr>
          <a:xfrm>
            <a:off x="6775149" y="5118396"/>
            <a:ext cx="1649412" cy="825256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500" b="1" dirty="0">
                <a:latin typeface="DB Sans"/>
              </a:rPr>
              <a:t>Classifier on top of embedding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56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DB Head"/>
              </a:rPr>
              <a:t>The </a:t>
            </a:r>
            <a:r>
              <a:rPr lang="de-DE" dirty="0" err="1">
                <a:latin typeface="DB Head"/>
              </a:rPr>
              <a:t>Comparison</a:t>
            </a:r>
            <a:r>
              <a:rPr lang="de-DE" dirty="0">
                <a:latin typeface="DB Head"/>
              </a:rPr>
              <a:t>: T-SNE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937ADED-D4B7-4CBB-B260-4816D9806135}"/>
              </a:ext>
            </a:extLst>
          </p:cNvPr>
          <p:cNvSpPr txBox="1"/>
          <p:nvPr/>
        </p:nvSpPr>
        <p:spPr>
          <a:xfrm>
            <a:off x="6130924" y="6457890"/>
            <a:ext cx="6061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Violante, 2018: https://towardsdatascience.com/an-introduction-to-t-sne-with-python-example-5a3a293108d1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DAF691C-816D-4A2A-A722-AF4A1055775B}"/>
              </a:ext>
            </a:extLst>
          </p:cNvPr>
          <p:cNvSpPr txBox="1"/>
          <p:nvPr/>
        </p:nvSpPr>
        <p:spPr>
          <a:xfrm>
            <a:off x="925975" y="2109973"/>
            <a:ext cx="606107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Method to visualize high-dimensional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Creates intuition on data representation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Calculates similarity measure between pairs of instances in each high and low dimensional space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Tries to optimize similarity measures by using a cost function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893C75D-0E45-41A4-AF84-B690EAB166A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79"/>
          <a:stretch/>
        </p:blipFill>
        <p:spPr>
          <a:xfrm>
            <a:off x="7135149" y="1795426"/>
            <a:ext cx="4052624" cy="3666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14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D273BA1-1839-44CF-A957-3E7D85AF0C09}"/>
              </a:ext>
            </a:extLst>
          </p:cNvPr>
          <p:cNvSpPr txBox="1"/>
          <p:nvPr/>
        </p:nvSpPr>
        <p:spPr>
          <a:xfrm>
            <a:off x="1973678" y="2045369"/>
            <a:ext cx="8938963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>
                <a:solidFill>
                  <a:schemeClr val="bg1"/>
                </a:solidFill>
              </a:rPr>
              <a:t>“Contrastive learning is a machine learning technique used to learn the general features of a dataset without labels by teaching the model which data points are similar or different“</a:t>
            </a:r>
          </a:p>
          <a:p>
            <a:r>
              <a:rPr lang="en-US" sz="1600" i="1" dirty="0">
                <a:solidFill>
                  <a:schemeClr val="bg1"/>
                </a:solidFill>
              </a:rPr>
              <a:t>(Tiu, 2021)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57925259-99B5-48DD-8694-943C51ABFCA5}"/>
              </a:ext>
            </a:extLst>
          </p:cNvPr>
          <p:cNvSpPr/>
          <p:nvPr/>
        </p:nvSpPr>
        <p:spPr>
          <a:xfrm>
            <a:off x="264695" y="144379"/>
            <a:ext cx="11927305" cy="1491916"/>
          </a:xfrm>
          <a:prstGeom prst="rect">
            <a:avLst/>
          </a:prstGeom>
          <a:solidFill>
            <a:srgbClr val="1D22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01E7FC5-3797-4233-84BD-F99018EF91B5}"/>
              </a:ext>
            </a:extLst>
          </p:cNvPr>
          <p:cNvCxnSpPr>
            <a:cxnSpLocks/>
          </p:cNvCxnSpPr>
          <p:nvPr/>
        </p:nvCxnSpPr>
        <p:spPr>
          <a:xfrm>
            <a:off x="1732547" y="2175109"/>
            <a:ext cx="0" cy="2190616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198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hteck 48">
            <a:extLst>
              <a:ext uri="{FF2B5EF4-FFF2-40B4-BE49-F238E27FC236}">
                <a16:creationId xmlns:a16="http://schemas.microsoft.com/office/drawing/2014/main" id="{67AB54F7-88B7-4F33-95C1-03FF8B4188BD}"/>
              </a:ext>
            </a:extLst>
          </p:cNvPr>
          <p:cNvSpPr/>
          <p:nvPr/>
        </p:nvSpPr>
        <p:spPr>
          <a:xfrm>
            <a:off x="8092466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hteck 49">
            <a:extLst>
              <a:ext uri="{FF2B5EF4-FFF2-40B4-BE49-F238E27FC236}">
                <a16:creationId xmlns:a16="http://schemas.microsoft.com/office/drawing/2014/main" id="{8B7AA756-233B-4C9D-A3B5-59524484E00F}"/>
              </a:ext>
            </a:extLst>
          </p:cNvPr>
          <p:cNvSpPr/>
          <p:nvPr/>
        </p:nvSpPr>
        <p:spPr>
          <a:xfrm>
            <a:off x="1017859" y="1300009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hteck 50">
            <a:extLst>
              <a:ext uri="{FF2B5EF4-FFF2-40B4-BE49-F238E27FC236}">
                <a16:creationId xmlns:a16="http://schemas.microsoft.com/office/drawing/2014/main" id="{58DAE316-AFB2-4F4A-B0E8-752BE6B1EC48}"/>
              </a:ext>
            </a:extLst>
          </p:cNvPr>
          <p:cNvSpPr/>
          <p:nvPr/>
        </p:nvSpPr>
        <p:spPr>
          <a:xfrm>
            <a:off x="4549375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</a:t>
            </a:r>
            <a:r>
              <a:rPr lang="en-US" dirty="0"/>
              <a:t>Comparison: Different Augmentations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8E3C4081-6303-4D9F-A82A-F8C170054DFD}"/>
              </a:ext>
            </a:extLst>
          </p:cNvPr>
          <p:cNvSpPr txBox="1"/>
          <p:nvPr/>
        </p:nvSpPr>
        <p:spPr>
          <a:xfrm>
            <a:off x="1274600" y="2210865"/>
            <a:ext cx="285894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Use as baseline for comparing augmentations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Normalize, conversion to tensor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F6786FED-4214-4D2C-B30B-3F9231391D5E}"/>
              </a:ext>
            </a:extLst>
          </p:cNvPr>
          <p:cNvSpPr txBox="1"/>
          <p:nvPr/>
        </p:nvSpPr>
        <p:spPr>
          <a:xfrm>
            <a:off x="4802589" y="2204844"/>
            <a:ext cx="2858947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Used in </a:t>
            </a:r>
            <a:r>
              <a:rPr lang="en-US" sz="1700" i="1" dirty="0">
                <a:solidFill>
                  <a:schemeClr val="bg1"/>
                </a:solidFill>
              </a:rPr>
              <a:t>“Deep Neural Networks with Relativity Learning for Facial Expression Recognition”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Pad, Rotate and Scale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0B40F3B4-35D3-4197-9415-0C417B23C4E1}"/>
              </a:ext>
            </a:extLst>
          </p:cNvPr>
          <p:cNvSpPr txBox="1"/>
          <p:nvPr/>
        </p:nvSpPr>
        <p:spPr>
          <a:xfrm>
            <a:off x="8380410" y="2203788"/>
            <a:ext cx="2793731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Used in network </a:t>
            </a:r>
            <a:r>
              <a:rPr lang="en-US" sz="1700" i="1" dirty="0">
                <a:solidFill>
                  <a:schemeClr val="bg1"/>
                </a:solidFill>
              </a:rPr>
              <a:t>“SimCLR”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Augmentation is stochastic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bg1"/>
                </a:solidFill>
              </a:rPr>
              <a:t>Random: Crop + Resize, Color Distortion and Gaussian Blur</a:t>
            </a:r>
          </a:p>
          <a:p>
            <a:endParaRPr lang="en-US" sz="17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bg1"/>
              </a:solidFill>
            </a:endParaRPr>
          </a:p>
          <a:p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34" name="Grafik 33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06BCBBC3-88F5-4229-A222-C08F75794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816" y="4298227"/>
            <a:ext cx="1177932" cy="1177932"/>
          </a:xfrm>
          <a:prstGeom prst="rect">
            <a:avLst/>
          </a:prstGeom>
        </p:spPr>
      </p:pic>
      <p:pic>
        <p:nvPicPr>
          <p:cNvPr id="35" name="Grafik 34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E1B4CE69-9771-4AF9-9B22-00056B6AAC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8167" y="4909134"/>
            <a:ext cx="1184018" cy="1184018"/>
          </a:xfrm>
          <a:prstGeom prst="rect">
            <a:avLst/>
          </a:prstGeom>
        </p:spPr>
      </p:pic>
      <p:sp>
        <p:nvSpPr>
          <p:cNvPr id="36" name="Pfeil: nach rechts 35">
            <a:extLst>
              <a:ext uri="{FF2B5EF4-FFF2-40B4-BE49-F238E27FC236}">
                <a16:creationId xmlns:a16="http://schemas.microsoft.com/office/drawing/2014/main" id="{C5032F27-ACA5-4C12-B875-D17657C1B00C}"/>
              </a:ext>
            </a:extLst>
          </p:cNvPr>
          <p:cNvSpPr/>
          <p:nvPr/>
        </p:nvSpPr>
        <p:spPr>
          <a:xfrm>
            <a:off x="2331224" y="4849836"/>
            <a:ext cx="831554" cy="565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Grafik 36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8007E52B-E639-47B9-9F93-8BB3E21AC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65" y="4201328"/>
            <a:ext cx="1110121" cy="1110121"/>
          </a:xfrm>
          <a:prstGeom prst="rect">
            <a:avLst/>
          </a:prstGeom>
        </p:spPr>
      </p:pic>
      <p:pic>
        <p:nvPicPr>
          <p:cNvPr id="38" name="Grafik 37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BF70B073-DDA6-4962-A575-301C8DF3E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635" y="4254846"/>
            <a:ext cx="1110121" cy="1110121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15601DEE-F7D3-45A2-8361-A574ECD21C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403" y="4937970"/>
            <a:ext cx="1155182" cy="1155182"/>
          </a:xfrm>
          <a:prstGeom prst="rect">
            <a:avLst/>
          </a:prstGeom>
        </p:spPr>
      </p:pic>
      <p:pic>
        <p:nvPicPr>
          <p:cNvPr id="40" name="Grafik 39" descr="Ein Bild, das gestreift, Säugetier, Katze, Hauskatze enthält.&#10;&#10;Automatisch generierte Beschreibung">
            <a:extLst>
              <a:ext uri="{FF2B5EF4-FFF2-40B4-BE49-F238E27FC236}">
                <a16:creationId xmlns:a16="http://schemas.microsoft.com/office/drawing/2014/main" id="{ACA5D6D8-F19C-4CD3-B391-B4242026CF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159" y="4938615"/>
            <a:ext cx="1156364" cy="115636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41" name="Pfeil: nach rechts 40">
            <a:extLst>
              <a:ext uri="{FF2B5EF4-FFF2-40B4-BE49-F238E27FC236}">
                <a16:creationId xmlns:a16="http://schemas.microsoft.com/office/drawing/2014/main" id="{ADBCC9CD-508C-4489-A5E6-7DF6311F65FF}"/>
              </a:ext>
            </a:extLst>
          </p:cNvPr>
          <p:cNvSpPr/>
          <p:nvPr/>
        </p:nvSpPr>
        <p:spPr>
          <a:xfrm>
            <a:off x="9391423" y="4748836"/>
            <a:ext cx="831554" cy="565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Pfeil: nach rechts 41">
            <a:extLst>
              <a:ext uri="{FF2B5EF4-FFF2-40B4-BE49-F238E27FC236}">
                <a16:creationId xmlns:a16="http://schemas.microsoft.com/office/drawing/2014/main" id="{4B4617AB-151D-4752-889C-3DCC6ECD011C}"/>
              </a:ext>
            </a:extLst>
          </p:cNvPr>
          <p:cNvSpPr/>
          <p:nvPr/>
        </p:nvSpPr>
        <p:spPr>
          <a:xfrm>
            <a:off x="5851986" y="4809907"/>
            <a:ext cx="831554" cy="5659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hteck 57">
            <a:extLst>
              <a:ext uri="{FF2B5EF4-FFF2-40B4-BE49-F238E27FC236}">
                <a16:creationId xmlns:a16="http://schemas.microsoft.com/office/drawing/2014/main" id="{5F4536A8-705A-44D9-ABB7-AA4BDB2B4E69}"/>
              </a:ext>
            </a:extLst>
          </p:cNvPr>
          <p:cNvSpPr/>
          <p:nvPr/>
        </p:nvSpPr>
        <p:spPr>
          <a:xfrm>
            <a:off x="1835670" y="1343353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59" name="Ellipse 58">
            <a:extLst>
              <a:ext uri="{FF2B5EF4-FFF2-40B4-BE49-F238E27FC236}">
                <a16:creationId xmlns:a16="http://schemas.microsoft.com/office/drawing/2014/main" id="{6A8C9CC7-AD14-4CF1-9CD4-C1E130AA532A}"/>
              </a:ext>
            </a:extLst>
          </p:cNvPr>
          <p:cNvSpPr/>
          <p:nvPr/>
        </p:nvSpPr>
        <p:spPr>
          <a:xfrm>
            <a:off x="1437404" y="132231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D405FA76-67F7-412D-BBB0-593A7648E97C}"/>
              </a:ext>
            </a:extLst>
          </p:cNvPr>
          <p:cNvSpPr/>
          <p:nvPr/>
        </p:nvSpPr>
        <p:spPr>
          <a:xfrm>
            <a:off x="5323761" y="134842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C913094D-ED89-49A9-B689-95185BE67B80}"/>
              </a:ext>
            </a:extLst>
          </p:cNvPr>
          <p:cNvSpPr/>
          <p:nvPr/>
        </p:nvSpPr>
        <p:spPr>
          <a:xfrm>
            <a:off x="4905875" y="13328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80B5C088-61AE-46E4-A4F4-4A286CF4BF96}"/>
              </a:ext>
            </a:extLst>
          </p:cNvPr>
          <p:cNvSpPr/>
          <p:nvPr/>
        </p:nvSpPr>
        <p:spPr>
          <a:xfrm>
            <a:off x="8959954" y="134335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SimCLR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EE6A713B-257B-4170-80DD-EEE643E8E608}"/>
              </a:ext>
            </a:extLst>
          </p:cNvPr>
          <p:cNvSpPr/>
          <p:nvPr/>
        </p:nvSpPr>
        <p:spPr>
          <a:xfrm>
            <a:off x="8541379" y="1322311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94089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  <p:bldP spid="4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Comparison: Different Augmentations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89F98F5-477D-4FAB-B9FD-B627D401A44E}"/>
              </a:ext>
            </a:extLst>
          </p:cNvPr>
          <p:cNvSpPr txBox="1"/>
          <p:nvPr/>
        </p:nvSpPr>
        <p:spPr>
          <a:xfrm rot="848531">
            <a:off x="10035784" y="701323"/>
            <a:ext cx="1716249" cy="461665"/>
          </a:xfrm>
          <a:prstGeom prst="rect">
            <a:avLst/>
          </a:prstGeom>
          <a:solidFill>
            <a:srgbClr val="2A4B86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MNIST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2514D636-7DE9-4D2F-A86B-EE898AC9EC71}"/>
              </a:ext>
            </a:extLst>
          </p:cNvPr>
          <p:cNvSpPr/>
          <p:nvPr/>
        </p:nvSpPr>
        <p:spPr>
          <a:xfrm>
            <a:off x="8092466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4481388-5667-4872-A0FB-21D15EDF12BE}"/>
              </a:ext>
            </a:extLst>
          </p:cNvPr>
          <p:cNvSpPr/>
          <p:nvPr/>
        </p:nvSpPr>
        <p:spPr>
          <a:xfrm>
            <a:off x="1017859" y="1300009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22FF5FF3-C86F-4190-83EA-1677486E6B01}"/>
              </a:ext>
            </a:extLst>
          </p:cNvPr>
          <p:cNvSpPr/>
          <p:nvPr/>
        </p:nvSpPr>
        <p:spPr>
          <a:xfrm>
            <a:off x="4549375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hteck 46">
            <a:extLst>
              <a:ext uri="{FF2B5EF4-FFF2-40B4-BE49-F238E27FC236}">
                <a16:creationId xmlns:a16="http://schemas.microsoft.com/office/drawing/2014/main" id="{70B97551-9544-4C55-A941-27D2E0449673}"/>
              </a:ext>
            </a:extLst>
          </p:cNvPr>
          <p:cNvSpPr/>
          <p:nvPr/>
        </p:nvSpPr>
        <p:spPr>
          <a:xfrm>
            <a:off x="540207" y="1902539"/>
            <a:ext cx="10924689" cy="2292988"/>
          </a:xfrm>
          <a:prstGeom prst="rect">
            <a:avLst/>
          </a:prstGeom>
          <a:solidFill>
            <a:srgbClr val="BCC3D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FF2189AE-C9BD-4232-9BE7-9C6DDB2C0289}"/>
              </a:ext>
            </a:extLst>
          </p:cNvPr>
          <p:cNvSpPr/>
          <p:nvPr/>
        </p:nvSpPr>
        <p:spPr>
          <a:xfrm>
            <a:off x="540207" y="4266496"/>
            <a:ext cx="10924689" cy="2292988"/>
          </a:xfrm>
          <a:prstGeom prst="rect">
            <a:avLst/>
          </a:prstGeom>
          <a:solidFill>
            <a:srgbClr val="BCC3D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B4F7FB6-4907-4C0E-83D4-E24A1DF151DC}"/>
              </a:ext>
            </a:extLst>
          </p:cNvPr>
          <p:cNvSpPr txBox="1"/>
          <p:nvPr/>
        </p:nvSpPr>
        <p:spPr>
          <a:xfrm rot="16200000">
            <a:off x="267403" y="5228324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Triplet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2087EEE-D373-4AB0-BC56-58CDE2B060C0}"/>
              </a:ext>
            </a:extLst>
          </p:cNvPr>
          <p:cNvSpPr txBox="1"/>
          <p:nvPr/>
        </p:nvSpPr>
        <p:spPr>
          <a:xfrm rot="16200000">
            <a:off x="267403" y="2864367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Pairwise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13C8F5-6253-4FF4-B369-EA795D90C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4567" r="5337" b="6523"/>
          <a:stretch/>
        </p:blipFill>
        <p:spPr>
          <a:xfrm>
            <a:off x="5093461" y="4330771"/>
            <a:ext cx="2269028" cy="2190684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D9ECF9C-1534-40AD-B1E1-888F3657E4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2732" r="3903" b="6824"/>
          <a:stretch/>
        </p:blipFill>
        <p:spPr>
          <a:xfrm>
            <a:off x="1566438" y="4330771"/>
            <a:ext cx="2236418" cy="21906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3CD79D-0338-4B2F-9B96-E8E451E814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1441" r="3314" b="7156"/>
          <a:stretch/>
        </p:blipFill>
        <p:spPr>
          <a:xfrm>
            <a:off x="8682576" y="4330771"/>
            <a:ext cx="2247464" cy="2190683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A7BFEEB0-F286-4E7E-B838-F373A862DFBF}"/>
              </a:ext>
            </a:extLst>
          </p:cNvPr>
          <p:cNvSpPr/>
          <p:nvPr/>
        </p:nvSpPr>
        <p:spPr>
          <a:xfrm>
            <a:off x="1835670" y="1343353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93FCD9FB-DA53-4C30-869A-0E26E072A5DB}"/>
              </a:ext>
            </a:extLst>
          </p:cNvPr>
          <p:cNvSpPr/>
          <p:nvPr/>
        </p:nvSpPr>
        <p:spPr>
          <a:xfrm>
            <a:off x="1437404" y="132231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D764B25-C708-40FD-AEE3-8405629F367B}"/>
              </a:ext>
            </a:extLst>
          </p:cNvPr>
          <p:cNvSpPr/>
          <p:nvPr/>
        </p:nvSpPr>
        <p:spPr>
          <a:xfrm>
            <a:off x="5323761" y="134842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62E7137B-AB15-4A59-837A-CB964F5BD9DD}"/>
              </a:ext>
            </a:extLst>
          </p:cNvPr>
          <p:cNvSpPr/>
          <p:nvPr/>
        </p:nvSpPr>
        <p:spPr>
          <a:xfrm>
            <a:off x="4905875" y="13328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FAADB99-0D5D-48C2-B51D-D1C8868F775C}"/>
              </a:ext>
            </a:extLst>
          </p:cNvPr>
          <p:cNvSpPr/>
          <p:nvPr/>
        </p:nvSpPr>
        <p:spPr>
          <a:xfrm>
            <a:off x="8959954" y="134335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SimCLR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4DBA370-F5C1-4F01-A14A-2284192885B7}"/>
              </a:ext>
            </a:extLst>
          </p:cNvPr>
          <p:cNvSpPr/>
          <p:nvPr/>
        </p:nvSpPr>
        <p:spPr>
          <a:xfrm>
            <a:off x="8541379" y="1322311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B0B9618-27BC-4E7C-A67E-4C984FF37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947" r="6467" b="8157"/>
          <a:stretch/>
        </p:blipFill>
        <p:spPr>
          <a:xfrm>
            <a:off x="8682086" y="1997046"/>
            <a:ext cx="2252105" cy="21113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694CE4-B059-4F99-BB63-479477BFD9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3858" r="6664" b="8170"/>
          <a:stretch/>
        </p:blipFill>
        <p:spPr>
          <a:xfrm>
            <a:off x="5093461" y="1997047"/>
            <a:ext cx="2269028" cy="211135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EB87412-7888-42B8-891D-E7B9600537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 t="3706" r="7604" b="8277"/>
          <a:stretch/>
        </p:blipFill>
        <p:spPr>
          <a:xfrm>
            <a:off x="1575332" y="1997048"/>
            <a:ext cx="2227524" cy="211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1375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F3E8CFC-73E0-430E-960A-52F950714EB1}"/>
              </a:ext>
            </a:extLst>
          </p:cNvPr>
          <p:cNvSpPr txBox="1"/>
          <p:nvPr/>
        </p:nvSpPr>
        <p:spPr>
          <a:xfrm>
            <a:off x="457200" y="1090725"/>
            <a:ext cx="11325225" cy="56135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Comparison: Different Augmentations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389F98F5-477D-4FAB-B9FD-B627D401A44E}"/>
              </a:ext>
            </a:extLst>
          </p:cNvPr>
          <p:cNvSpPr txBox="1"/>
          <p:nvPr/>
        </p:nvSpPr>
        <p:spPr>
          <a:xfrm rot="848531">
            <a:off x="10071916" y="316499"/>
            <a:ext cx="1716249" cy="461665"/>
          </a:xfrm>
          <a:prstGeom prst="rect">
            <a:avLst/>
          </a:prstGeom>
          <a:solidFill>
            <a:srgbClr val="2A4B86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MNIST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B4F7FB6-4907-4C0E-83D4-E24A1DF151DC}"/>
              </a:ext>
            </a:extLst>
          </p:cNvPr>
          <p:cNvSpPr txBox="1"/>
          <p:nvPr/>
        </p:nvSpPr>
        <p:spPr>
          <a:xfrm rot="16200000">
            <a:off x="1301279" y="5217104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Triplet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2087EEE-D373-4AB0-BC56-58CDE2B060C0}"/>
              </a:ext>
            </a:extLst>
          </p:cNvPr>
          <p:cNvSpPr txBox="1"/>
          <p:nvPr/>
        </p:nvSpPr>
        <p:spPr>
          <a:xfrm rot="16200000">
            <a:off x="1301279" y="2853147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Pairwise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13C8F5-6253-4FF4-B369-EA795D90C5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09" t="4567" r="5337" b="6523"/>
          <a:stretch/>
        </p:blipFill>
        <p:spPr>
          <a:xfrm>
            <a:off x="5422805" y="4211137"/>
            <a:ext cx="2269028" cy="2190684"/>
          </a:xfrm>
          <a:prstGeom prst="rect">
            <a:avLst/>
          </a:prstGeom>
        </p:spPr>
      </p:pic>
      <p:pic>
        <p:nvPicPr>
          <p:cNvPr id="58" name="Grafik 57">
            <a:extLst>
              <a:ext uri="{FF2B5EF4-FFF2-40B4-BE49-F238E27FC236}">
                <a16:creationId xmlns:a16="http://schemas.microsoft.com/office/drawing/2014/main" id="{3D9ECF9C-1534-40AD-B1E1-888F3657E4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8" t="2732" r="3903" b="6824"/>
          <a:stretch/>
        </p:blipFill>
        <p:spPr>
          <a:xfrm>
            <a:off x="3015432" y="4205842"/>
            <a:ext cx="2236418" cy="2190684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C3CD79D-0338-4B2F-9B96-E8E451E814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2" t="1441" r="3314" b="7156"/>
          <a:stretch/>
        </p:blipFill>
        <p:spPr>
          <a:xfrm>
            <a:off x="7862788" y="4211546"/>
            <a:ext cx="2247464" cy="2190683"/>
          </a:xfrm>
          <a:prstGeom prst="rect">
            <a:avLst/>
          </a:prstGeom>
        </p:spPr>
      </p:pic>
      <p:sp>
        <p:nvSpPr>
          <p:cNvPr id="60" name="Rechteck 59">
            <a:extLst>
              <a:ext uri="{FF2B5EF4-FFF2-40B4-BE49-F238E27FC236}">
                <a16:creationId xmlns:a16="http://schemas.microsoft.com/office/drawing/2014/main" id="{A7BFEEB0-F286-4E7E-B838-F373A862DFBF}"/>
              </a:ext>
            </a:extLst>
          </p:cNvPr>
          <p:cNvSpPr/>
          <p:nvPr/>
        </p:nvSpPr>
        <p:spPr>
          <a:xfrm>
            <a:off x="2715157" y="884065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93FCD9FB-DA53-4C30-869A-0E26E072A5DB}"/>
              </a:ext>
            </a:extLst>
          </p:cNvPr>
          <p:cNvSpPr/>
          <p:nvPr/>
        </p:nvSpPr>
        <p:spPr>
          <a:xfrm>
            <a:off x="2316891" y="863024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D764B25-C708-40FD-AEE3-8405629F367B}"/>
              </a:ext>
            </a:extLst>
          </p:cNvPr>
          <p:cNvSpPr/>
          <p:nvPr/>
        </p:nvSpPr>
        <p:spPr>
          <a:xfrm>
            <a:off x="5653105" y="889134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62E7137B-AB15-4A59-837A-CB964F5BD9DD}"/>
              </a:ext>
            </a:extLst>
          </p:cNvPr>
          <p:cNvSpPr/>
          <p:nvPr/>
        </p:nvSpPr>
        <p:spPr>
          <a:xfrm>
            <a:off x="5235219" y="873544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FAADB99-0D5D-48C2-B51D-D1C8868F775C}"/>
              </a:ext>
            </a:extLst>
          </p:cNvPr>
          <p:cNvSpPr/>
          <p:nvPr/>
        </p:nvSpPr>
        <p:spPr>
          <a:xfrm>
            <a:off x="8646882" y="900863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SimCLR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4DBA370-F5C1-4F01-A14A-2284192885B7}"/>
              </a:ext>
            </a:extLst>
          </p:cNvPr>
          <p:cNvSpPr/>
          <p:nvPr/>
        </p:nvSpPr>
        <p:spPr>
          <a:xfrm>
            <a:off x="8228307" y="87982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8B0B9618-27BC-4E7C-A67E-4C984FF377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8" t="2947" r="6467" b="8157"/>
          <a:stretch/>
        </p:blipFill>
        <p:spPr>
          <a:xfrm>
            <a:off x="7879419" y="1823406"/>
            <a:ext cx="2252105" cy="2111359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7694CE4-B059-4F99-BB63-479477BFD90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3858" r="6664" b="8170"/>
          <a:stretch/>
        </p:blipFill>
        <p:spPr>
          <a:xfrm>
            <a:off x="5422805" y="1829162"/>
            <a:ext cx="2269028" cy="2111359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EB87412-7888-42B8-891D-E7B96005371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9" t="3706" r="7604" b="8277"/>
          <a:stretch/>
        </p:blipFill>
        <p:spPr>
          <a:xfrm>
            <a:off x="3007695" y="1829162"/>
            <a:ext cx="2227524" cy="211135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1F49C9C-BCD5-4CC3-B36B-EE74279095D9}"/>
              </a:ext>
            </a:extLst>
          </p:cNvPr>
          <p:cNvSpPr txBox="1"/>
          <p:nvPr/>
        </p:nvSpPr>
        <p:spPr>
          <a:xfrm>
            <a:off x="4894056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ABF43AF-73A2-4255-8A73-BCF6185AFE14}"/>
              </a:ext>
            </a:extLst>
          </p:cNvPr>
          <p:cNvSpPr txBox="1"/>
          <p:nvPr/>
        </p:nvSpPr>
        <p:spPr>
          <a:xfrm>
            <a:off x="7350670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09894A-A1CA-4BA7-BF01-55D64E2E9331}"/>
              </a:ext>
            </a:extLst>
          </p:cNvPr>
          <p:cNvSpPr txBox="1"/>
          <p:nvPr/>
        </p:nvSpPr>
        <p:spPr>
          <a:xfrm>
            <a:off x="9797104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30C745-6FCB-4324-800C-8F9398957705}"/>
              </a:ext>
            </a:extLst>
          </p:cNvPr>
          <p:cNvSpPr txBox="1"/>
          <p:nvPr/>
        </p:nvSpPr>
        <p:spPr>
          <a:xfrm>
            <a:off x="2909591" y="1539197"/>
            <a:ext cx="11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Pairwise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0BE199-0B75-4828-844F-9FF2E385A32F}"/>
              </a:ext>
            </a:extLst>
          </p:cNvPr>
          <p:cNvSpPr txBox="1"/>
          <p:nvPr/>
        </p:nvSpPr>
        <p:spPr>
          <a:xfrm>
            <a:off x="4933229" y="6088319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D26EF90-AF35-41AB-BDC5-A875ED14569C}"/>
              </a:ext>
            </a:extLst>
          </p:cNvPr>
          <p:cNvSpPr txBox="1"/>
          <p:nvPr/>
        </p:nvSpPr>
        <p:spPr>
          <a:xfrm>
            <a:off x="7389843" y="6088319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94F2E2-6A09-4EEA-9186-E1D91ABF89D2}"/>
              </a:ext>
            </a:extLst>
          </p:cNvPr>
          <p:cNvSpPr txBox="1"/>
          <p:nvPr/>
        </p:nvSpPr>
        <p:spPr>
          <a:xfrm>
            <a:off x="9836277" y="6088319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46967B-DB0D-4A34-B375-09E9E5A57053}"/>
              </a:ext>
            </a:extLst>
          </p:cNvPr>
          <p:cNvSpPr txBox="1"/>
          <p:nvPr/>
        </p:nvSpPr>
        <p:spPr>
          <a:xfrm>
            <a:off x="2919104" y="3967845"/>
            <a:ext cx="11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Triplet</a:t>
            </a:r>
          </a:p>
        </p:txBody>
      </p:sp>
    </p:spTree>
    <p:extLst>
      <p:ext uri="{BB962C8B-B14F-4D97-AF65-F5344CB8AC3E}">
        <p14:creationId xmlns:p14="http://schemas.microsoft.com/office/powerpoint/2010/main" val="2137312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hteck 23">
            <a:extLst>
              <a:ext uri="{FF2B5EF4-FFF2-40B4-BE49-F238E27FC236}">
                <a16:creationId xmlns:a16="http://schemas.microsoft.com/office/drawing/2014/main" id="{203ED5D8-AA1B-4172-9886-908F552B5B74}"/>
              </a:ext>
            </a:extLst>
          </p:cNvPr>
          <p:cNvSpPr/>
          <p:nvPr/>
        </p:nvSpPr>
        <p:spPr>
          <a:xfrm>
            <a:off x="8092466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8C5501F-BDC7-464F-834E-77390C34E5DC}"/>
              </a:ext>
            </a:extLst>
          </p:cNvPr>
          <p:cNvSpPr/>
          <p:nvPr/>
        </p:nvSpPr>
        <p:spPr>
          <a:xfrm>
            <a:off x="1017859" y="1300009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BE73702C-552A-4C48-99F7-02F5ADCA0077}"/>
              </a:ext>
            </a:extLst>
          </p:cNvPr>
          <p:cNvSpPr/>
          <p:nvPr/>
        </p:nvSpPr>
        <p:spPr>
          <a:xfrm>
            <a:off x="4549375" y="1300008"/>
            <a:ext cx="3372430" cy="527036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Comparison: Different Augmentations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1BE00A1-F56C-4BEF-8309-2FAB6DAFAA5B}"/>
              </a:ext>
            </a:extLst>
          </p:cNvPr>
          <p:cNvSpPr txBox="1"/>
          <p:nvPr/>
        </p:nvSpPr>
        <p:spPr>
          <a:xfrm rot="848531">
            <a:off x="10035784" y="701323"/>
            <a:ext cx="171624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CIFAR-10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405E4B5-3FC4-4F4F-BBDA-25003752813C}"/>
              </a:ext>
            </a:extLst>
          </p:cNvPr>
          <p:cNvSpPr/>
          <p:nvPr/>
        </p:nvSpPr>
        <p:spPr>
          <a:xfrm>
            <a:off x="540207" y="1902539"/>
            <a:ext cx="10924689" cy="2292988"/>
          </a:xfrm>
          <a:prstGeom prst="rect">
            <a:avLst/>
          </a:prstGeom>
          <a:solidFill>
            <a:srgbClr val="BCC3D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B4A96381-2735-484D-A51F-8BFF9FC50F1E}"/>
              </a:ext>
            </a:extLst>
          </p:cNvPr>
          <p:cNvSpPr/>
          <p:nvPr/>
        </p:nvSpPr>
        <p:spPr>
          <a:xfrm>
            <a:off x="540207" y="4266496"/>
            <a:ext cx="10924689" cy="2292988"/>
          </a:xfrm>
          <a:prstGeom prst="rect">
            <a:avLst/>
          </a:prstGeom>
          <a:solidFill>
            <a:srgbClr val="BCC3D6">
              <a:alpha val="2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40E33FBD-88BA-4675-A7CF-909FA0917795}"/>
              </a:ext>
            </a:extLst>
          </p:cNvPr>
          <p:cNvSpPr txBox="1"/>
          <p:nvPr/>
        </p:nvSpPr>
        <p:spPr>
          <a:xfrm rot="16200000">
            <a:off x="267403" y="5228324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Triplet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1ABB9C2-7FF9-4B7B-AEB2-2FD41E0C70C3}"/>
              </a:ext>
            </a:extLst>
          </p:cNvPr>
          <p:cNvSpPr txBox="1"/>
          <p:nvPr/>
        </p:nvSpPr>
        <p:spPr>
          <a:xfrm rot="16200000">
            <a:off x="267403" y="2864367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Pairwise</a:t>
            </a:r>
          </a:p>
        </p:txBody>
      </p:sp>
      <p:pic>
        <p:nvPicPr>
          <p:cNvPr id="39" name="Grafik 38">
            <a:extLst>
              <a:ext uri="{FF2B5EF4-FFF2-40B4-BE49-F238E27FC236}">
                <a16:creationId xmlns:a16="http://schemas.microsoft.com/office/drawing/2014/main" id="{00BFFCE9-7B9E-4CD7-867F-9205B6DB0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3493" r="4763" b="9111"/>
          <a:stretch/>
        </p:blipFill>
        <p:spPr>
          <a:xfrm>
            <a:off x="8679022" y="1977712"/>
            <a:ext cx="2252105" cy="2150521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49A30D52-65D6-43C5-ACC6-4CFF3EC595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3444" r="4275" b="8059"/>
          <a:stretch/>
        </p:blipFill>
        <p:spPr>
          <a:xfrm>
            <a:off x="1542627" y="1954979"/>
            <a:ext cx="2298766" cy="2188108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85981439-2D49-47B2-A542-B41AC15BFCE5}"/>
              </a:ext>
            </a:extLst>
          </p:cNvPr>
          <p:cNvSpPr/>
          <p:nvPr/>
        </p:nvSpPr>
        <p:spPr>
          <a:xfrm>
            <a:off x="1835670" y="1343353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0C0E59B5-45FE-4851-A6B5-5FFA15B45FB0}"/>
              </a:ext>
            </a:extLst>
          </p:cNvPr>
          <p:cNvSpPr/>
          <p:nvPr/>
        </p:nvSpPr>
        <p:spPr>
          <a:xfrm>
            <a:off x="1437404" y="132231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C87F8930-8E11-426E-BD63-C08C3839E09B}"/>
              </a:ext>
            </a:extLst>
          </p:cNvPr>
          <p:cNvSpPr/>
          <p:nvPr/>
        </p:nvSpPr>
        <p:spPr>
          <a:xfrm>
            <a:off x="5323761" y="134842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45" name="Ellipse 44">
            <a:extLst>
              <a:ext uri="{FF2B5EF4-FFF2-40B4-BE49-F238E27FC236}">
                <a16:creationId xmlns:a16="http://schemas.microsoft.com/office/drawing/2014/main" id="{944CCDC2-68E5-4BF6-9ADF-4CD84DE4A328}"/>
              </a:ext>
            </a:extLst>
          </p:cNvPr>
          <p:cNvSpPr/>
          <p:nvPr/>
        </p:nvSpPr>
        <p:spPr>
          <a:xfrm>
            <a:off x="4905875" y="13328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772F1D8-D1D0-4D55-A4D9-6A2FF595BCBB}"/>
              </a:ext>
            </a:extLst>
          </p:cNvPr>
          <p:cNvSpPr/>
          <p:nvPr/>
        </p:nvSpPr>
        <p:spPr>
          <a:xfrm>
            <a:off x="8959954" y="1343352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SimCLR</a:t>
            </a:r>
          </a:p>
        </p:txBody>
      </p:sp>
      <p:sp>
        <p:nvSpPr>
          <p:cNvPr id="47" name="Ellipse 46">
            <a:extLst>
              <a:ext uri="{FF2B5EF4-FFF2-40B4-BE49-F238E27FC236}">
                <a16:creationId xmlns:a16="http://schemas.microsoft.com/office/drawing/2014/main" id="{1A443628-6FFB-4A11-B5DE-E6B0C02E3B75}"/>
              </a:ext>
            </a:extLst>
          </p:cNvPr>
          <p:cNvSpPr/>
          <p:nvPr/>
        </p:nvSpPr>
        <p:spPr>
          <a:xfrm>
            <a:off x="8541379" y="1322311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9" name="Grafik 48">
            <a:extLst>
              <a:ext uri="{FF2B5EF4-FFF2-40B4-BE49-F238E27FC236}">
                <a16:creationId xmlns:a16="http://schemas.microsoft.com/office/drawing/2014/main" id="{2562D58E-B2AA-4CF1-96B5-CDFFCE37F8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 t="5375" r="3259" b="7823"/>
          <a:stretch/>
        </p:blipFill>
        <p:spPr>
          <a:xfrm>
            <a:off x="5090397" y="1954980"/>
            <a:ext cx="2280892" cy="2173254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16723521-96D8-4C00-A546-D107189C24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925" r="6496" b="6381"/>
          <a:stretch/>
        </p:blipFill>
        <p:spPr>
          <a:xfrm>
            <a:off x="8683663" y="4329831"/>
            <a:ext cx="2247464" cy="219020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D8B5D184-A518-4544-ACCA-6A6BBC626CA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4012" r="3104" b="7922"/>
          <a:stretch/>
        </p:blipFill>
        <p:spPr>
          <a:xfrm>
            <a:off x="1542627" y="4329831"/>
            <a:ext cx="2298766" cy="2200752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0A226BF-C12E-4561-BA90-1E9FA9C07DF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3414" r="3583" b="7974"/>
          <a:stretch/>
        </p:blipFill>
        <p:spPr>
          <a:xfrm>
            <a:off x="5090397" y="4306346"/>
            <a:ext cx="2280892" cy="2206003"/>
          </a:xfrm>
          <a:prstGeom prst="rect">
            <a:avLst/>
          </a:prstGeom>
        </p:spPr>
      </p:pic>
      <p:pic>
        <p:nvPicPr>
          <p:cNvPr id="5" name="Grafik 5">
            <a:extLst>
              <a:ext uri="{FF2B5EF4-FFF2-40B4-BE49-F238E27FC236}">
                <a16:creationId xmlns:a16="http://schemas.microsoft.com/office/drawing/2014/main" id="{39DB86AF-B0DA-423F-A398-21437EDC1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1757" y="1968313"/>
            <a:ext cx="565897" cy="102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1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6F3E8CFC-73E0-430E-960A-52F950714EB1}"/>
              </a:ext>
            </a:extLst>
          </p:cNvPr>
          <p:cNvSpPr txBox="1"/>
          <p:nvPr/>
        </p:nvSpPr>
        <p:spPr>
          <a:xfrm>
            <a:off x="457200" y="1090725"/>
            <a:ext cx="11325225" cy="56135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23780914-0DDB-4101-8A72-E14E3CAFA0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3" t="3493" r="4763" b="9111"/>
          <a:stretch/>
        </p:blipFill>
        <p:spPr>
          <a:xfrm>
            <a:off x="7879419" y="1850314"/>
            <a:ext cx="2252105" cy="2150521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05AED61-655F-4532-841E-12ED79BEFA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3444" r="4275" b="8059"/>
          <a:stretch/>
        </p:blipFill>
        <p:spPr>
          <a:xfrm>
            <a:off x="2951870" y="1812727"/>
            <a:ext cx="2298766" cy="2188108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DD1E87EC-F8E6-4EB9-AFAE-A27E90560C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72" t="2925" r="6496" b="6381"/>
          <a:stretch/>
        </p:blipFill>
        <p:spPr>
          <a:xfrm>
            <a:off x="7865985" y="4290029"/>
            <a:ext cx="2265539" cy="2207814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2FDB803F-A045-49BE-83D1-9DE287A119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2" t="4012" r="3104" b="7922"/>
          <a:stretch/>
        </p:blipFill>
        <p:spPr>
          <a:xfrm>
            <a:off x="2960662" y="4297091"/>
            <a:ext cx="2298766" cy="2200752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034511A3-6A07-4306-8373-307C58FA3A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5" t="5375" r="3259" b="7823"/>
          <a:stretch/>
        </p:blipFill>
        <p:spPr>
          <a:xfrm>
            <a:off x="5422805" y="1812727"/>
            <a:ext cx="2296482" cy="2188108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A95BE134-F17E-40AD-8761-43975FE8E09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18" t="3414" r="3583" b="7974"/>
          <a:stretch/>
        </p:blipFill>
        <p:spPr>
          <a:xfrm>
            <a:off x="5445016" y="4291840"/>
            <a:ext cx="2280892" cy="220600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The Comparison: Different Augmentations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B4F7FB6-4907-4C0E-83D4-E24A1DF151DC}"/>
              </a:ext>
            </a:extLst>
          </p:cNvPr>
          <p:cNvSpPr txBox="1"/>
          <p:nvPr/>
        </p:nvSpPr>
        <p:spPr>
          <a:xfrm rot="16200000">
            <a:off x="1301279" y="5217104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Triplet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2087EEE-D373-4AB0-BC56-58CDE2B060C0}"/>
              </a:ext>
            </a:extLst>
          </p:cNvPr>
          <p:cNvSpPr txBox="1"/>
          <p:nvPr/>
        </p:nvSpPr>
        <p:spPr>
          <a:xfrm rot="16200000">
            <a:off x="1301279" y="2853147"/>
            <a:ext cx="1023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Pairwise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A7BFEEB0-F286-4E7E-B838-F373A862DFBF}"/>
              </a:ext>
            </a:extLst>
          </p:cNvPr>
          <p:cNvSpPr/>
          <p:nvPr/>
        </p:nvSpPr>
        <p:spPr>
          <a:xfrm>
            <a:off x="2715157" y="884065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None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93FCD9FB-DA53-4C30-869A-0E26E072A5DB}"/>
              </a:ext>
            </a:extLst>
          </p:cNvPr>
          <p:cNvSpPr/>
          <p:nvPr/>
        </p:nvSpPr>
        <p:spPr>
          <a:xfrm>
            <a:off x="2316891" y="863024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2" name="Rechteck 61">
            <a:extLst>
              <a:ext uri="{FF2B5EF4-FFF2-40B4-BE49-F238E27FC236}">
                <a16:creationId xmlns:a16="http://schemas.microsoft.com/office/drawing/2014/main" id="{FD764B25-C708-40FD-AEE3-8405629F367B}"/>
              </a:ext>
            </a:extLst>
          </p:cNvPr>
          <p:cNvSpPr/>
          <p:nvPr/>
        </p:nvSpPr>
        <p:spPr>
          <a:xfrm>
            <a:off x="5653105" y="889134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Rotation</a:t>
            </a: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62E7137B-AB15-4A59-837A-CB964F5BD9DD}"/>
              </a:ext>
            </a:extLst>
          </p:cNvPr>
          <p:cNvSpPr/>
          <p:nvPr/>
        </p:nvSpPr>
        <p:spPr>
          <a:xfrm>
            <a:off x="5235219" y="873544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4" name="Rechteck 63">
            <a:extLst>
              <a:ext uri="{FF2B5EF4-FFF2-40B4-BE49-F238E27FC236}">
                <a16:creationId xmlns:a16="http://schemas.microsoft.com/office/drawing/2014/main" id="{CFAADB99-0D5D-48C2-B51D-D1C8868F775C}"/>
              </a:ext>
            </a:extLst>
          </p:cNvPr>
          <p:cNvSpPr/>
          <p:nvPr/>
        </p:nvSpPr>
        <p:spPr>
          <a:xfrm>
            <a:off x="8646882" y="900863"/>
            <a:ext cx="2038728" cy="49656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SimCLR</a:t>
            </a:r>
          </a:p>
        </p:txBody>
      </p:sp>
      <p:sp>
        <p:nvSpPr>
          <p:cNvPr id="65" name="Ellipse 64">
            <a:extLst>
              <a:ext uri="{FF2B5EF4-FFF2-40B4-BE49-F238E27FC236}">
                <a16:creationId xmlns:a16="http://schemas.microsoft.com/office/drawing/2014/main" id="{A4DBA370-F5C1-4F01-A14A-2284192885B7}"/>
              </a:ext>
            </a:extLst>
          </p:cNvPr>
          <p:cNvSpPr/>
          <p:nvPr/>
        </p:nvSpPr>
        <p:spPr>
          <a:xfrm>
            <a:off x="8228307" y="87982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1F49C9C-BCD5-4CC3-B36B-EE74279095D9}"/>
              </a:ext>
            </a:extLst>
          </p:cNvPr>
          <p:cNvSpPr txBox="1"/>
          <p:nvPr/>
        </p:nvSpPr>
        <p:spPr>
          <a:xfrm>
            <a:off x="4894056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ABF43AF-73A2-4255-8A73-BCF6185AFE14}"/>
              </a:ext>
            </a:extLst>
          </p:cNvPr>
          <p:cNvSpPr txBox="1"/>
          <p:nvPr/>
        </p:nvSpPr>
        <p:spPr>
          <a:xfrm>
            <a:off x="7350670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09894A-A1CA-4BA7-BF01-55D64E2E9331}"/>
              </a:ext>
            </a:extLst>
          </p:cNvPr>
          <p:cNvSpPr txBox="1"/>
          <p:nvPr/>
        </p:nvSpPr>
        <p:spPr>
          <a:xfrm>
            <a:off x="9797104" y="3613611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7430C745-6FCB-4324-800C-8F9398957705}"/>
              </a:ext>
            </a:extLst>
          </p:cNvPr>
          <p:cNvSpPr txBox="1"/>
          <p:nvPr/>
        </p:nvSpPr>
        <p:spPr>
          <a:xfrm>
            <a:off x="2909591" y="1539197"/>
            <a:ext cx="11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Pairwise 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020BE199-0B75-4828-844F-9FF2E385A32F}"/>
              </a:ext>
            </a:extLst>
          </p:cNvPr>
          <p:cNvSpPr txBox="1"/>
          <p:nvPr/>
        </p:nvSpPr>
        <p:spPr>
          <a:xfrm>
            <a:off x="4922183" y="4272137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AD26EF90-AF35-41AB-BDC5-A875ED14569C}"/>
              </a:ext>
            </a:extLst>
          </p:cNvPr>
          <p:cNvSpPr txBox="1"/>
          <p:nvPr/>
        </p:nvSpPr>
        <p:spPr>
          <a:xfrm>
            <a:off x="7382747" y="4272137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8394F2E2-6A09-4EEA-9186-E1D91ABF89D2}"/>
              </a:ext>
            </a:extLst>
          </p:cNvPr>
          <p:cNvSpPr txBox="1"/>
          <p:nvPr/>
        </p:nvSpPr>
        <p:spPr>
          <a:xfrm>
            <a:off x="9836277" y="4299720"/>
            <a:ext cx="5287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B646967B-DB0D-4A34-B375-09E9E5A57053}"/>
              </a:ext>
            </a:extLst>
          </p:cNvPr>
          <p:cNvSpPr txBox="1"/>
          <p:nvPr/>
        </p:nvSpPr>
        <p:spPr>
          <a:xfrm>
            <a:off x="2919104" y="4038181"/>
            <a:ext cx="1172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Triplet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1229379F-69A7-4A89-8FAB-C5F51E7CAB04}"/>
              </a:ext>
            </a:extLst>
          </p:cNvPr>
          <p:cNvSpPr txBox="1"/>
          <p:nvPr/>
        </p:nvSpPr>
        <p:spPr>
          <a:xfrm rot="848531">
            <a:off x="10035784" y="701323"/>
            <a:ext cx="171624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CIFAR-10</a:t>
            </a:r>
          </a:p>
        </p:txBody>
      </p:sp>
    </p:spTree>
    <p:extLst>
      <p:ext uri="{BB962C8B-B14F-4D97-AF65-F5344CB8AC3E}">
        <p14:creationId xmlns:p14="http://schemas.microsoft.com/office/powerpoint/2010/main" val="62898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Results: </a:t>
            </a:r>
            <a:r>
              <a:rPr lang="en-US" dirty="0"/>
              <a:t>Classifier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63596CD-56CD-4258-B9C2-1A5A75CF00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0"/>
          <a:stretch/>
        </p:blipFill>
        <p:spPr>
          <a:xfrm>
            <a:off x="457200" y="1262321"/>
            <a:ext cx="5374920" cy="519160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1726379-DE3D-4BF3-B632-394DF9A31AF7}"/>
              </a:ext>
            </a:extLst>
          </p:cNvPr>
          <p:cNvSpPr txBox="1"/>
          <p:nvPr/>
        </p:nvSpPr>
        <p:spPr>
          <a:xfrm>
            <a:off x="2129528" y="1042638"/>
            <a:ext cx="1716249" cy="461665"/>
          </a:xfrm>
          <a:prstGeom prst="rect">
            <a:avLst/>
          </a:prstGeom>
          <a:solidFill>
            <a:srgbClr val="2A4B86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MNIST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491BE3F-29D1-465F-982E-66D562F15B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7"/>
          <a:stretch/>
        </p:blipFill>
        <p:spPr>
          <a:xfrm>
            <a:off x="6066006" y="1262321"/>
            <a:ext cx="5716419" cy="5191606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B1638900-3C21-4567-B752-20FDC8DEE7CE}"/>
              </a:ext>
            </a:extLst>
          </p:cNvPr>
          <p:cNvSpPr txBox="1"/>
          <p:nvPr/>
        </p:nvSpPr>
        <p:spPr>
          <a:xfrm>
            <a:off x="8066092" y="1036421"/>
            <a:ext cx="1716249" cy="461665"/>
          </a:xfrm>
          <a:prstGeom prst="rect">
            <a:avLst/>
          </a:prstGeom>
          <a:solidFill>
            <a:schemeClr val="accent1"/>
          </a:solidFill>
          <a:ln>
            <a:solidFill>
              <a:schemeClr val="tx2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CIFAR-10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DBF478ED-C7BC-4DC9-A10A-97F63F099BB4}"/>
              </a:ext>
            </a:extLst>
          </p:cNvPr>
          <p:cNvSpPr txBox="1"/>
          <p:nvPr/>
        </p:nvSpPr>
        <p:spPr>
          <a:xfrm rot="610700">
            <a:off x="10160115" y="610876"/>
            <a:ext cx="1633589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DB Head" panose="020B0502050202020204"/>
              </a:rPr>
              <a:t>SimCLR - Triplet</a:t>
            </a:r>
          </a:p>
        </p:txBody>
      </p:sp>
    </p:spTree>
    <p:extLst>
      <p:ext uri="{BB962C8B-B14F-4D97-AF65-F5344CB8AC3E}">
        <p14:creationId xmlns:p14="http://schemas.microsoft.com/office/powerpoint/2010/main" val="233256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Observations &amp; Outlook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6D7B70CF-4955-4860-AA00-3E8D30261FAF}"/>
              </a:ext>
            </a:extLst>
          </p:cNvPr>
          <p:cNvSpPr/>
          <p:nvPr/>
        </p:nvSpPr>
        <p:spPr>
          <a:xfrm>
            <a:off x="1083121" y="1523192"/>
            <a:ext cx="9696984" cy="769032"/>
          </a:xfrm>
          <a:prstGeom prst="rect">
            <a:avLst/>
          </a:prstGeom>
          <a:solidFill>
            <a:srgbClr val="3A445C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45720" rIns="91440" bIns="45720" rtlCol="0" anchor="ctr"/>
          <a:lstStyle/>
          <a:p>
            <a:r>
              <a:rPr lang="en-US" dirty="0">
                <a:cs typeface="Calibri"/>
              </a:rPr>
              <a:t>The augment does impact results, but not necessarily as expected (more is not always better!)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35561AB-EC2C-43C3-9F4A-48F468C4E016}"/>
              </a:ext>
            </a:extLst>
          </p:cNvPr>
          <p:cNvSpPr/>
          <p:nvPr/>
        </p:nvSpPr>
        <p:spPr>
          <a:xfrm>
            <a:off x="1083121" y="2402280"/>
            <a:ext cx="9696984" cy="769032"/>
          </a:xfrm>
          <a:prstGeom prst="rect">
            <a:avLst/>
          </a:prstGeom>
          <a:solidFill>
            <a:srgbClr val="3A445C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45720" rIns="91440" bIns="45720" rtlCol="0" anchor="ctr"/>
          <a:lstStyle/>
          <a:p>
            <a:r>
              <a:rPr lang="en-US" dirty="0"/>
              <a:t>Comparing the data sets, the complexity of pictures seems to influence results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5626D028-C788-4398-81AA-C7AB552415B3}"/>
              </a:ext>
            </a:extLst>
          </p:cNvPr>
          <p:cNvSpPr/>
          <p:nvPr/>
        </p:nvSpPr>
        <p:spPr>
          <a:xfrm>
            <a:off x="1083121" y="3301915"/>
            <a:ext cx="9696984" cy="769032"/>
          </a:xfrm>
          <a:prstGeom prst="rect">
            <a:avLst/>
          </a:prstGeom>
          <a:solidFill>
            <a:srgbClr val="3A445C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6000" tIns="45720" rIns="91440" bIns="45720" rtlCol="0" anchor="ctr"/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Triplet training led to clustering, whereas pairwise led to line-like structures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953933-8EBC-4CBE-8D3B-E009D8F59A84}"/>
              </a:ext>
            </a:extLst>
          </p:cNvPr>
          <p:cNvSpPr txBox="1"/>
          <p:nvPr/>
        </p:nvSpPr>
        <p:spPr>
          <a:xfrm>
            <a:off x="4748057" y="4366751"/>
            <a:ext cx="2084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Outlook </a:t>
            </a:r>
          </a:p>
        </p:txBody>
      </p:sp>
      <p:pic>
        <p:nvPicPr>
          <p:cNvPr id="13" name="Grafik 12" descr="Lichter an Silhouette">
            <a:extLst>
              <a:ext uri="{FF2B5EF4-FFF2-40B4-BE49-F238E27FC236}">
                <a16:creationId xmlns:a16="http://schemas.microsoft.com/office/drawing/2014/main" id="{0ECDA3FE-9DBA-4A61-82C0-C92A1764C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491" y="1577676"/>
            <a:ext cx="624010" cy="624010"/>
          </a:xfrm>
          <a:prstGeom prst="rect">
            <a:avLst/>
          </a:prstGeom>
        </p:spPr>
      </p:pic>
      <p:pic>
        <p:nvPicPr>
          <p:cNvPr id="14" name="Grafik 13" descr="Lichter an Silhouette">
            <a:extLst>
              <a:ext uri="{FF2B5EF4-FFF2-40B4-BE49-F238E27FC236}">
                <a16:creationId xmlns:a16="http://schemas.microsoft.com/office/drawing/2014/main" id="{9CEBBE25-E7A1-4629-BF3E-784142D0F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491" y="2474791"/>
            <a:ext cx="624010" cy="624010"/>
          </a:xfrm>
          <a:prstGeom prst="rect">
            <a:avLst/>
          </a:prstGeom>
        </p:spPr>
      </p:pic>
      <p:pic>
        <p:nvPicPr>
          <p:cNvPr id="15" name="Grafik 14" descr="Lichter an Silhouette">
            <a:extLst>
              <a:ext uri="{FF2B5EF4-FFF2-40B4-BE49-F238E27FC236}">
                <a16:creationId xmlns:a16="http://schemas.microsoft.com/office/drawing/2014/main" id="{FB84AE06-EAA9-43F6-B7C4-36A484D15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4491" y="3374426"/>
            <a:ext cx="624010" cy="624010"/>
          </a:xfrm>
          <a:prstGeom prst="rect">
            <a:avLst/>
          </a:prstGeom>
        </p:spPr>
      </p:pic>
      <p:pic>
        <p:nvPicPr>
          <p:cNvPr id="17" name="Grafik 16" descr="Richtung Silhouette">
            <a:extLst>
              <a:ext uri="{FF2B5EF4-FFF2-40B4-BE49-F238E27FC236}">
                <a16:creationId xmlns:a16="http://schemas.microsoft.com/office/drawing/2014/main" id="{AB09F1C0-B7D2-46D3-A9EF-C4D2F1093C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6977" y="4570953"/>
            <a:ext cx="1101047" cy="1101047"/>
          </a:xfrm>
          <a:prstGeom prst="rect">
            <a:avLst/>
          </a:prstGeom>
        </p:spPr>
      </p:pic>
      <p:pic>
        <p:nvPicPr>
          <p:cNvPr id="18" name="Grafik 17" descr="Richtung Silhouette">
            <a:extLst>
              <a:ext uri="{FF2B5EF4-FFF2-40B4-BE49-F238E27FC236}">
                <a16:creationId xmlns:a16="http://schemas.microsoft.com/office/drawing/2014/main" id="{F5CF18F5-C8F6-4EE0-BCB3-A97C2978C2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8531891" y="4557065"/>
            <a:ext cx="1101047" cy="110104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B880A274-EC1E-418E-86AD-FBF113D301AB}"/>
              </a:ext>
            </a:extLst>
          </p:cNvPr>
          <p:cNvSpPr/>
          <p:nvPr/>
        </p:nvSpPr>
        <p:spPr>
          <a:xfrm>
            <a:off x="1948071" y="4358669"/>
            <a:ext cx="7861749" cy="1469204"/>
          </a:xfrm>
          <a:prstGeom prst="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D70D69C0-0266-4DB7-A225-02D738754CCB}"/>
              </a:ext>
            </a:extLst>
          </p:cNvPr>
          <p:cNvSpPr txBox="1"/>
          <p:nvPr/>
        </p:nvSpPr>
        <p:spPr>
          <a:xfrm>
            <a:off x="3800604" y="4746911"/>
            <a:ext cx="4472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Triplet Mining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Different loss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  <a:sym typeface="Wingdings" panose="05000000000000000000" pitchFamily="2" charset="2"/>
              </a:rPr>
              <a:t>Supervised contrastive learning</a:t>
            </a:r>
          </a:p>
        </p:txBody>
      </p:sp>
    </p:spTree>
    <p:extLst>
      <p:ext uri="{BB962C8B-B14F-4D97-AF65-F5344CB8AC3E}">
        <p14:creationId xmlns:p14="http://schemas.microsoft.com/office/powerpoint/2010/main" val="70614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6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Lessons Learned</a:t>
            </a:r>
          </a:p>
        </p:txBody>
      </p:sp>
      <p:pic>
        <p:nvPicPr>
          <p:cNvPr id="14" name="Grafik 13" descr="Kennzeichen mit einfarbiger Füllung">
            <a:extLst>
              <a:ext uri="{FF2B5EF4-FFF2-40B4-BE49-F238E27FC236}">
                <a16:creationId xmlns:a16="http://schemas.microsoft.com/office/drawing/2014/main" id="{A419E295-BFDA-44B7-9EF2-16BFF790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4009524"/>
            <a:ext cx="914400" cy="91440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7FA97AD1-DE95-4795-B513-6AAE0BD35124}"/>
              </a:ext>
            </a:extLst>
          </p:cNvPr>
          <p:cNvSpPr/>
          <p:nvPr/>
        </p:nvSpPr>
        <p:spPr>
          <a:xfrm>
            <a:off x="1013759" y="2718919"/>
            <a:ext cx="10164482" cy="1747805"/>
          </a:xfrm>
          <a:custGeom>
            <a:avLst/>
            <a:gdLst>
              <a:gd name="connsiteX0" fmla="*/ 0 w 10164482"/>
              <a:gd name="connsiteY0" fmla="*/ 0 h 1747805"/>
              <a:gd name="connsiteX1" fmla="*/ 1643605 w 10164482"/>
              <a:gd name="connsiteY1" fmla="*/ 219919 h 1747805"/>
              <a:gd name="connsiteX2" fmla="*/ 2558005 w 10164482"/>
              <a:gd name="connsiteY2" fmla="*/ 706056 h 1747805"/>
              <a:gd name="connsiteX3" fmla="*/ 3530278 w 10164482"/>
              <a:gd name="connsiteY3" fmla="*/ 1192192 h 1747805"/>
              <a:gd name="connsiteX4" fmla="*/ 4572000 w 10164482"/>
              <a:gd name="connsiteY4" fmla="*/ 1226917 h 1747805"/>
              <a:gd name="connsiteX5" fmla="*/ 5428526 w 10164482"/>
              <a:gd name="connsiteY5" fmla="*/ 891251 h 1747805"/>
              <a:gd name="connsiteX6" fmla="*/ 6481822 w 10164482"/>
              <a:gd name="connsiteY6" fmla="*/ 983848 h 1747805"/>
              <a:gd name="connsiteX7" fmla="*/ 7731888 w 10164482"/>
              <a:gd name="connsiteY7" fmla="*/ 1423686 h 1747805"/>
              <a:gd name="connsiteX8" fmla="*/ 8368496 w 10164482"/>
              <a:gd name="connsiteY8" fmla="*/ 1469985 h 1747805"/>
              <a:gd name="connsiteX9" fmla="*/ 9525964 w 10164482"/>
              <a:gd name="connsiteY9" fmla="*/ 1377387 h 1747805"/>
              <a:gd name="connsiteX10" fmla="*/ 10116273 w 10164482"/>
              <a:gd name="connsiteY10" fmla="*/ 1701479 h 1747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164482" h="1747805">
                <a:moveTo>
                  <a:pt x="0" y="0"/>
                </a:moveTo>
                <a:cubicBezTo>
                  <a:pt x="608635" y="51121"/>
                  <a:pt x="1217271" y="102243"/>
                  <a:pt x="1643605" y="219919"/>
                </a:cubicBezTo>
                <a:cubicBezTo>
                  <a:pt x="2069939" y="337595"/>
                  <a:pt x="2243560" y="544011"/>
                  <a:pt x="2558005" y="706056"/>
                </a:cubicBezTo>
                <a:cubicBezTo>
                  <a:pt x="2872450" y="868101"/>
                  <a:pt x="3194612" y="1105382"/>
                  <a:pt x="3530278" y="1192192"/>
                </a:cubicBezTo>
                <a:cubicBezTo>
                  <a:pt x="3865944" y="1279002"/>
                  <a:pt x="4255625" y="1277074"/>
                  <a:pt x="4572000" y="1226917"/>
                </a:cubicBezTo>
                <a:cubicBezTo>
                  <a:pt x="4888375" y="1176760"/>
                  <a:pt x="5110222" y="931763"/>
                  <a:pt x="5428526" y="891251"/>
                </a:cubicBezTo>
                <a:cubicBezTo>
                  <a:pt x="5746830" y="850739"/>
                  <a:pt x="6097928" y="895109"/>
                  <a:pt x="6481822" y="983848"/>
                </a:cubicBezTo>
                <a:cubicBezTo>
                  <a:pt x="6865716" y="1072587"/>
                  <a:pt x="7417442" y="1342663"/>
                  <a:pt x="7731888" y="1423686"/>
                </a:cubicBezTo>
                <a:cubicBezTo>
                  <a:pt x="8046334" y="1504709"/>
                  <a:pt x="8069483" y="1477701"/>
                  <a:pt x="8368496" y="1469985"/>
                </a:cubicBezTo>
                <a:cubicBezTo>
                  <a:pt x="8667509" y="1462269"/>
                  <a:pt x="9234668" y="1338805"/>
                  <a:pt x="9525964" y="1377387"/>
                </a:cubicBezTo>
                <a:cubicBezTo>
                  <a:pt x="9817260" y="1415969"/>
                  <a:pt x="10322688" y="1896320"/>
                  <a:pt x="10116273" y="1701479"/>
                </a:cubicBezTo>
              </a:path>
            </a:pathLst>
          </a:custGeom>
          <a:noFill/>
          <a:ln w="762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fik 20" descr="Kennzeichen mit einfarbiger Füllung">
            <a:extLst>
              <a:ext uri="{FF2B5EF4-FFF2-40B4-BE49-F238E27FC236}">
                <a16:creationId xmlns:a16="http://schemas.microsoft.com/office/drawing/2014/main" id="{EBC4F180-9BB2-4984-A351-AB434B953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77600" y="4009524"/>
            <a:ext cx="914400" cy="914400"/>
          </a:xfrm>
          <a:prstGeom prst="rect">
            <a:avLst/>
          </a:prstGeom>
        </p:spPr>
      </p:pic>
      <p:pic>
        <p:nvPicPr>
          <p:cNvPr id="23" name="Grafik 22" descr="Kennzeichen Silhouette">
            <a:extLst>
              <a:ext uri="{FF2B5EF4-FFF2-40B4-BE49-F238E27FC236}">
                <a16:creationId xmlns:a16="http://schemas.microsoft.com/office/drawing/2014/main" id="{48D1FC4D-1D3C-4A97-89F4-205F0BA8C0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5528" y="1777021"/>
            <a:ext cx="914400" cy="914400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C584A49-CAF0-42AC-ACEA-2D21A4757D37}"/>
              </a:ext>
            </a:extLst>
          </p:cNvPr>
          <p:cNvSpPr/>
          <p:nvPr/>
        </p:nvSpPr>
        <p:spPr>
          <a:xfrm>
            <a:off x="133109" y="2691421"/>
            <a:ext cx="781291" cy="328111"/>
          </a:xfrm>
          <a:prstGeom prst="rect">
            <a:avLst/>
          </a:prstGeom>
          <a:solidFill>
            <a:srgbClr val="35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Start</a:t>
            </a: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69FBFA29-F9E5-45C0-B265-F3DD0BA62070}"/>
              </a:ext>
            </a:extLst>
          </p:cNvPr>
          <p:cNvSpPr/>
          <p:nvPr/>
        </p:nvSpPr>
        <p:spPr>
          <a:xfrm>
            <a:off x="11178241" y="4977800"/>
            <a:ext cx="781291" cy="328111"/>
          </a:xfrm>
          <a:prstGeom prst="rect">
            <a:avLst/>
          </a:prstGeom>
          <a:solidFill>
            <a:srgbClr val="353E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End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D7C3D37F-E0E8-44E9-B705-F94D1CAB6BF6}"/>
              </a:ext>
            </a:extLst>
          </p:cNvPr>
          <p:cNvSpPr txBox="1"/>
          <p:nvPr/>
        </p:nvSpPr>
        <p:spPr>
          <a:xfrm>
            <a:off x="3614888" y="1764958"/>
            <a:ext cx="1784576" cy="646331"/>
          </a:xfrm>
          <a:prstGeom prst="rect">
            <a:avLst/>
          </a:prstGeom>
          <a:solidFill>
            <a:srgbClr val="1D222E">
              <a:alpha val="74902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Creation of pairs and triplets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1EF66634-9347-4B59-882C-FA4E69B099FD}"/>
              </a:ext>
            </a:extLst>
          </p:cNvPr>
          <p:cNvSpPr txBox="1"/>
          <p:nvPr/>
        </p:nvSpPr>
        <p:spPr>
          <a:xfrm>
            <a:off x="6697883" y="4842455"/>
            <a:ext cx="1196051" cy="646331"/>
          </a:xfrm>
          <a:prstGeom prst="rect">
            <a:avLst/>
          </a:prstGeom>
          <a:solidFill>
            <a:srgbClr val="1D222E">
              <a:alpha val="74902"/>
            </a:srgb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Tuning of CNN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4FEE9311-C244-446E-ACE7-FC5425A8764E}"/>
              </a:ext>
            </a:extLst>
          </p:cNvPr>
          <p:cNvSpPr txBox="1"/>
          <p:nvPr/>
        </p:nvSpPr>
        <p:spPr>
          <a:xfrm>
            <a:off x="1308078" y="3644579"/>
            <a:ext cx="1429749" cy="646331"/>
          </a:xfrm>
          <a:prstGeom prst="rect">
            <a:avLst/>
          </a:prstGeom>
          <a:solidFill>
            <a:srgbClr val="1D222E">
              <a:alpha val="74902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Choosing the data set</a:t>
            </a:r>
          </a:p>
        </p:txBody>
      </p:sp>
      <p:sp>
        <p:nvSpPr>
          <p:cNvPr id="30" name="Freihandform: Form 29">
            <a:extLst>
              <a:ext uri="{FF2B5EF4-FFF2-40B4-BE49-F238E27FC236}">
                <a16:creationId xmlns:a16="http://schemas.microsoft.com/office/drawing/2014/main" id="{D3D3A86C-26A9-4763-B929-D011695FAA24}"/>
              </a:ext>
            </a:extLst>
          </p:cNvPr>
          <p:cNvSpPr/>
          <p:nvPr/>
        </p:nvSpPr>
        <p:spPr>
          <a:xfrm>
            <a:off x="1088571" y="1532601"/>
            <a:ext cx="10178143" cy="4149847"/>
          </a:xfrm>
          <a:custGeom>
            <a:avLst/>
            <a:gdLst>
              <a:gd name="connsiteX0" fmla="*/ 0 w 10178143"/>
              <a:gd name="connsiteY0" fmla="*/ 992885 h 4149847"/>
              <a:gd name="connsiteX1" fmla="*/ 87086 w 10178143"/>
              <a:gd name="connsiteY1" fmla="*/ 992885 h 4149847"/>
              <a:gd name="connsiteX2" fmla="*/ 108858 w 10178143"/>
              <a:gd name="connsiteY2" fmla="*/ 992885 h 4149847"/>
              <a:gd name="connsiteX3" fmla="*/ 272143 w 10178143"/>
              <a:gd name="connsiteY3" fmla="*/ 1036428 h 4149847"/>
              <a:gd name="connsiteX4" fmla="*/ 326572 w 10178143"/>
              <a:gd name="connsiteY4" fmla="*/ 1058199 h 4149847"/>
              <a:gd name="connsiteX5" fmla="*/ 391886 w 10178143"/>
              <a:gd name="connsiteY5" fmla="*/ 1101742 h 4149847"/>
              <a:gd name="connsiteX6" fmla="*/ 511629 w 10178143"/>
              <a:gd name="connsiteY6" fmla="*/ 1210599 h 4149847"/>
              <a:gd name="connsiteX7" fmla="*/ 555172 w 10178143"/>
              <a:gd name="connsiteY7" fmla="*/ 1341228 h 4149847"/>
              <a:gd name="connsiteX8" fmla="*/ 620486 w 10178143"/>
              <a:gd name="connsiteY8" fmla="*/ 1515399 h 4149847"/>
              <a:gd name="connsiteX9" fmla="*/ 751115 w 10178143"/>
              <a:gd name="connsiteY9" fmla="*/ 1700456 h 4149847"/>
              <a:gd name="connsiteX10" fmla="*/ 849086 w 10178143"/>
              <a:gd name="connsiteY10" fmla="*/ 1809313 h 4149847"/>
              <a:gd name="connsiteX11" fmla="*/ 968829 w 10178143"/>
              <a:gd name="connsiteY11" fmla="*/ 1896399 h 4149847"/>
              <a:gd name="connsiteX12" fmla="*/ 1153886 w 10178143"/>
              <a:gd name="connsiteY12" fmla="*/ 1961713 h 4149847"/>
              <a:gd name="connsiteX13" fmla="*/ 1415143 w 10178143"/>
              <a:gd name="connsiteY13" fmla="*/ 1874628 h 4149847"/>
              <a:gd name="connsiteX14" fmla="*/ 1763486 w 10178143"/>
              <a:gd name="connsiteY14" fmla="*/ 1700456 h 4149847"/>
              <a:gd name="connsiteX15" fmla="*/ 2024743 w 10178143"/>
              <a:gd name="connsiteY15" fmla="*/ 1580713 h 4149847"/>
              <a:gd name="connsiteX16" fmla="*/ 2351315 w 10178143"/>
              <a:gd name="connsiteY16" fmla="*/ 1395656 h 4149847"/>
              <a:gd name="connsiteX17" fmla="*/ 2612572 w 10178143"/>
              <a:gd name="connsiteY17" fmla="*/ 1297685 h 4149847"/>
              <a:gd name="connsiteX18" fmla="*/ 2895600 w 10178143"/>
              <a:gd name="connsiteY18" fmla="*/ 1243256 h 4149847"/>
              <a:gd name="connsiteX19" fmla="*/ 3287486 w 10178143"/>
              <a:gd name="connsiteY19" fmla="*/ 1167056 h 4149847"/>
              <a:gd name="connsiteX20" fmla="*/ 3929743 w 10178143"/>
              <a:gd name="connsiteY20" fmla="*/ 1145285 h 4149847"/>
              <a:gd name="connsiteX21" fmla="*/ 4397829 w 10178143"/>
              <a:gd name="connsiteY21" fmla="*/ 1079970 h 4149847"/>
              <a:gd name="connsiteX22" fmla="*/ 4604658 w 10178143"/>
              <a:gd name="connsiteY22" fmla="*/ 862256 h 4149847"/>
              <a:gd name="connsiteX23" fmla="*/ 4680858 w 10178143"/>
              <a:gd name="connsiteY23" fmla="*/ 437713 h 4149847"/>
              <a:gd name="connsiteX24" fmla="*/ 4517572 w 10178143"/>
              <a:gd name="connsiteY24" fmla="*/ 209113 h 4149847"/>
              <a:gd name="connsiteX25" fmla="*/ 4180115 w 10178143"/>
              <a:gd name="connsiteY25" fmla="*/ 24056 h 4149847"/>
              <a:gd name="connsiteX26" fmla="*/ 3766458 w 10178143"/>
              <a:gd name="connsiteY26" fmla="*/ 2285 h 4149847"/>
              <a:gd name="connsiteX27" fmla="*/ 3178629 w 10178143"/>
              <a:gd name="connsiteY27" fmla="*/ 24056 h 4149847"/>
              <a:gd name="connsiteX28" fmla="*/ 2645229 w 10178143"/>
              <a:gd name="connsiteY28" fmla="*/ 176456 h 4149847"/>
              <a:gd name="connsiteX29" fmla="*/ 2362200 w 10178143"/>
              <a:gd name="connsiteY29" fmla="*/ 492142 h 4149847"/>
              <a:gd name="connsiteX30" fmla="*/ 2307772 w 10178143"/>
              <a:gd name="connsiteY30" fmla="*/ 840485 h 4149847"/>
              <a:gd name="connsiteX31" fmla="*/ 2122715 w 10178143"/>
              <a:gd name="connsiteY31" fmla="*/ 1384770 h 4149847"/>
              <a:gd name="connsiteX32" fmla="*/ 1981200 w 10178143"/>
              <a:gd name="connsiteY32" fmla="*/ 1700456 h 4149847"/>
              <a:gd name="connsiteX33" fmla="*/ 1752600 w 10178143"/>
              <a:gd name="connsiteY33" fmla="*/ 2027028 h 4149847"/>
              <a:gd name="connsiteX34" fmla="*/ 1665515 w 10178143"/>
              <a:gd name="connsiteY34" fmla="*/ 2233856 h 4149847"/>
              <a:gd name="connsiteX35" fmla="*/ 1698172 w 10178143"/>
              <a:gd name="connsiteY35" fmla="*/ 2386256 h 4149847"/>
              <a:gd name="connsiteX36" fmla="*/ 1817915 w 10178143"/>
              <a:gd name="connsiteY36" fmla="*/ 2549542 h 4149847"/>
              <a:gd name="connsiteX37" fmla="*/ 2166258 w 10178143"/>
              <a:gd name="connsiteY37" fmla="*/ 2701942 h 4149847"/>
              <a:gd name="connsiteX38" fmla="*/ 2547258 w 10178143"/>
              <a:gd name="connsiteY38" fmla="*/ 2691056 h 4149847"/>
              <a:gd name="connsiteX39" fmla="*/ 3069772 w 10178143"/>
              <a:gd name="connsiteY39" fmla="*/ 2571313 h 4149847"/>
              <a:gd name="connsiteX40" fmla="*/ 3635829 w 10178143"/>
              <a:gd name="connsiteY40" fmla="*/ 2495113 h 4149847"/>
              <a:gd name="connsiteX41" fmla="*/ 3875315 w 10178143"/>
              <a:gd name="connsiteY41" fmla="*/ 2505999 h 4149847"/>
              <a:gd name="connsiteX42" fmla="*/ 4637315 w 10178143"/>
              <a:gd name="connsiteY42" fmla="*/ 2647513 h 4149847"/>
              <a:gd name="connsiteX43" fmla="*/ 4844143 w 10178143"/>
              <a:gd name="connsiteY43" fmla="*/ 2756370 h 4149847"/>
              <a:gd name="connsiteX44" fmla="*/ 4920343 w 10178143"/>
              <a:gd name="connsiteY44" fmla="*/ 2854342 h 4149847"/>
              <a:gd name="connsiteX45" fmla="*/ 4996543 w 10178143"/>
              <a:gd name="connsiteY45" fmla="*/ 3006742 h 4149847"/>
              <a:gd name="connsiteX46" fmla="*/ 5105400 w 10178143"/>
              <a:gd name="connsiteY46" fmla="*/ 3180913 h 4149847"/>
              <a:gd name="connsiteX47" fmla="*/ 5279572 w 10178143"/>
              <a:gd name="connsiteY47" fmla="*/ 3463942 h 4149847"/>
              <a:gd name="connsiteX48" fmla="*/ 5464629 w 10178143"/>
              <a:gd name="connsiteY48" fmla="*/ 3692542 h 4149847"/>
              <a:gd name="connsiteX49" fmla="*/ 5627915 w 10178143"/>
              <a:gd name="connsiteY49" fmla="*/ 3877599 h 4149847"/>
              <a:gd name="connsiteX50" fmla="*/ 5791200 w 10178143"/>
              <a:gd name="connsiteY50" fmla="*/ 4008228 h 4149847"/>
              <a:gd name="connsiteX51" fmla="*/ 5954486 w 10178143"/>
              <a:gd name="connsiteY51" fmla="*/ 4106199 h 4149847"/>
              <a:gd name="connsiteX52" fmla="*/ 6433458 w 10178143"/>
              <a:gd name="connsiteY52" fmla="*/ 4149742 h 4149847"/>
              <a:gd name="connsiteX53" fmla="*/ 6738258 w 10178143"/>
              <a:gd name="connsiteY53" fmla="*/ 4095313 h 4149847"/>
              <a:gd name="connsiteX54" fmla="*/ 6955972 w 10178143"/>
              <a:gd name="connsiteY54" fmla="*/ 3975570 h 4149847"/>
              <a:gd name="connsiteX55" fmla="*/ 7021286 w 10178143"/>
              <a:gd name="connsiteY55" fmla="*/ 3834056 h 4149847"/>
              <a:gd name="connsiteX56" fmla="*/ 7043058 w 10178143"/>
              <a:gd name="connsiteY56" fmla="*/ 3627228 h 4149847"/>
              <a:gd name="connsiteX57" fmla="*/ 7010400 w 10178143"/>
              <a:gd name="connsiteY57" fmla="*/ 3420399 h 4149847"/>
              <a:gd name="connsiteX58" fmla="*/ 6955972 w 10178143"/>
              <a:gd name="connsiteY58" fmla="*/ 3278885 h 4149847"/>
              <a:gd name="connsiteX59" fmla="*/ 6890658 w 10178143"/>
              <a:gd name="connsiteY59" fmla="*/ 3180913 h 4149847"/>
              <a:gd name="connsiteX60" fmla="*/ 6847115 w 10178143"/>
              <a:gd name="connsiteY60" fmla="*/ 3137370 h 4149847"/>
              <a:gd name="connsiteX61" fmla="*/ 6738258 w 10178143"/>
              <a:gd name="connsiteY61" fmla="*/ 3082942 h 4149847"/>
              <a:gd name="connsiteX62" fmla="*/ 6498772 w 10178143"/>
              <a:gd name="connsiteY62" fmla="*/ 3039399 h 4149847"/>
              <a:gd name="connsiteX63" fmla="*/ 6324600 w 10178143"/>
              <a:gd name="connsiteY63" fmla="*/ 3028513 h 4149847"/>
              <a:gd name="connsiteX64" fmla="*/ 6161315 w 10178143"/>
              <a:gd name="connsiteY64" fmla="*/ 3050285 h 4149847"/>
              <a:gd name="connsiteX65" fmla="*/ 6019800 w 10178143"/>
              <a:gd name="connsiteY65" fmla="*/ 3061170 h 4149847"/>
              <a:gd name="connsiteX66" fmla="*/ 5845629 w 10178143"/>
              <a:gd name="connsiteY66" fmla="*/ 2984970 h 4149847"/>
              <a:gd name="connsiteX67" fmla="*/ 5791200 w 10178143"/>
              <a:gd name="connsiteY67" fmla="*/ 2919656 h 4149847"/>
              <a:gd name="connsiteX68" fmla="*/ 5780315 w 10178143"/>
              <a:gd name="connsiteY68" fmla="*/ 2843456 h 4149847"/>
              <a:gd name="connsiteX69" fmla="*/ 5812972 w 10178143"/>
              <a:gd name="connsiteY69" fmla="*/ 2680170 h 4149847"/>
              <a:gd name="connsiteX70" fmla="*/ 5910943 w 10178143"/>
              <a:gd name="connsiteY70" fmla="*/ 2560428 h 4149847"/>
              <a:gd name="connsiteX71" fmla="*/ 6041572 w 10178143"/>
              <a:gd name="connsiteY71" fmla="*/ 2451570 h 4149847"/>
              <a:gd name="connsiteX72" fmla="*/ 6161315 w 10178143"/>
              <a:gd name="connsiteY72" fmla="*/ 2353599 h 4149847"/>
              <a:gd name="connsiteX73" fmla="*/ 6291943 w 10178143"/>
              <a:gd name="connsiteY73" fmla="*/ 2244742 h 4149847"/>
              <a:gd name="connsiteX74" fmla="*/ 6531429 w 10178143"/>
              <a:gd name="connsiteY74" fmla="*/ 2005256 h 4149847"/>
              <a:gd name="connsiteX75" fmla="*/ 6564086 w 10178143"/>
              <a:gd name="connsiteY75" fmla="*/ 1950828 h 4149847"/>
              <a:gd name="connsiteX76" fmla="*/ 6781800 w 10178143"/>
              <a:gd name="connsiteY76" fmla="*/ 1754885 h 4149847"/>
              <a:gd name="connsiteX77" fmla="*/ 6955972 w 10178143"/>
              <a:gd name="connsiteY77" fmla="*/ 1656913 h 4149847"/>
              <a:gd name="connsiteX78" fmla="*/ 7293429 w 10178143"/>
              <a:gd name="connsiteY78" fmla="*/ 1646028 h 4149847"/>
              <a:gd name="connsiteX79" fmla="*/ 7456715 w 10178143"/>
              <a:gd name="connsiteY79" fmla="*/ 1678685 h 4149847"/>
              <a:gd name="connsiteX80" fmla="*/ 7511143 w 10178143"/>
              <a:gd name="connsiteY80" fmla="*/ 1722228 h 4149847"/>
              <a:gd name="connsiteX81" fmla="*/ 7674429 w 10178143"/>
              <a:gd name="connsiteY81" fmla="*/ 1863742 h 4149847"/>
              <a:gd name="connsiteX82" fmla="*/ 7761515 w 10178143"/>
              <a:gd name="connsiteY82" fmla="*/ 1950828 h 4149847"/>
              <a:gd name="connsiteX83" fmla="*/ 7924800 w 10178143"/>
              <a:gd name="connsiteY83" fmla="*/ 2070570 h 4149847"/>
              <a:gd name="connsiteX84" fmla="*/ 8131629 w 10178143"/>
              <a:gd name="connsiteY84" fmla="*/ 2179428 h 4149847"/>
              <a:gd name="connsiteX85" fmla="*/ 8479972 w 10178143"/>
              <a:gd name="connsiteY85" fmla="*/ 2244742 h 4149847"/>
              <a:gd name="connsiteX86" fmla="*/ 8632372 w 10178143"/>
              <a:gd name="connsiteY86" fmla="*/ 2222970 h 4149847"/>
              <a:gd name="connsiteX87" fmla="*/ 8969829 w 10178143"/>
              <a:gd name="connsiteY87" fmla="*/ 2135885 h 4149847"/>
              <a:gd name="connsiteX88" fmla="*/ 9198429 w 10178143"/>
              <a:gd name="connsiteY88" fmla="*/ 2059685 h 4149847"/>
              <a:gd name="connsiteX89" fmla="*/ 9514115 w 10178143"/>
              <a:gd name="connsiteY89" fmla="*/ 2027028 h 4149847"/>
              <a:gd name="connsiteX90" fmla="*/ 9797143 w 10178143"/>
              <a:gd name="connsiteY90" fmla="*/ 2114113 h 4149847"/>
              <a:gd name="connsiteX91" fmla="*/ 9993086 w 10178143"/>
              <a:gd name="connsiteY91" fmla="*/ 2266513 h 4149847"/>
              <a:gd name="connsiteX92" fmla="*/ 10156372 w 10178143"/>
              <a:gd name="connsiteY92" fmla="*/ 2451570 h 4149847"/>
              <a:gd name="connsiteX93" fmla="*/ 10178143 w 10178143"/>
              <a:gd name="connsiteY93" fmla="*/ 2527770 h 4149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</a:cxnLst>
            <a:rect l="l" t="t" r="r" b="b"/>
            <a:pathLst>
              <a:path w="10178143" h="4149847">
                <a:moveTo>
                  <a:pt x="0" y="992885"/>
                </a:moveTo>
                <a:lnTo>
                  <a:pt x="87086" y="992885"/>
                </a:lnTo>
                <a:cubicBezTo>
                  <a:pt x="105229" y="992885"/>
                  <a:pt x="78015" y="985628"/>
                  <a:pt x="108858" y="992885"/>
                </a:cubicBezTo>
                <a:cubicBezTo>
                  <a:pt x="139701" y="1000142"/>
                  <a:pt x="235857" y="1025542"/>
                  <a:pt x="272143" y="1036428"/>
                </a:cubicBezTo>
                <a:cubicBezTo>
                  <a:pt x="308429" y="1047314"/>
                  <a:pt x="306615" y="1047313"/>
                  <a:pt x="326572" y="1058199"/>
                </a:cubicBezTo>
                <a:cubicBezTo>
                  <a:pt x="346529" y="1069085"/>
                  <a:pt x="361043" y="1076342"/>
                  <a:pt x="391886" y="1101742"/>
                </a:cubicBezTo>
                <a:cubicBezTo>
                  <a:pt x="422729" y="1127142"/>
                  <a:pt x="484415" y="1170685"/>
                  <a:pt x="511629" y="1210599"/>
                </a:cubicBezTo>
                <a:cubicBezTo>
                  <a:pt x="538843" y="1250513"/>
                  <a:pt x="537029" y="1290428"/>
                  <a:pt x="555172" y="1341228"/>
                </a:cubicBezTo>
                <a:cubicBezTo>
                  <a:pt x="573315" y="1392028"/>
                  <a:pt x="587829" y="1455528"/>
                  <a:pt x="620486" y="1515399"/>
                </a:cubicBezTo>
                <a:cubicBezTo>
                  <a:pt x="653143" y="1575270"/>
                  <a:pt x="713015" y="1651470"/>
                  <a:pt x="751115" y="1700456"/>
                </a:cubicBezTo>
                <a:cubicBezTo>
                  <a:pt x="789215" y="1749442"/>
                  <a:pt x="812800" y="1776656"/>
                  <a:pt x="849086" y="1809313"/>
                </a:cubicBezTo>
                <a:cubicBezTo>
                  <a:pt x="885372" y="1841970"/>
                  <a:pt x="918029" y="1870999"/>
                  <a:pt x="968829" y="1896399"/>
                </a:cubicBezTo>
                <a:cubicBezTo>
                  <a:pt x="1019629" y="1921799"/>
                  <a:pt x="1079500" y="1965342"/>
                  <a:pt x="1153886" y="1961713"/>
                </a:cubicBezTo>
                <a:cubicBezTo>
                  <a:pt x="1228272" y="1958085"/>
                  <a:pt x="1313543" y="1918171"/>
                  <a:pt x="1415143" y="1874628"/>
                </a:cubicBezTo>
                <a:cubicBezTo>
                  <a:pt x="1516743" y="1831085"/>
                  <a:pt x="1661886" y="1749442"/>
                  <a:pt x="1763486" y="1700456"/>
                </a:cubicBezTo>
                <a:cubicBezTo>
                  <a:pt x="1865086" y="1651470"/>
                  <a:pt x="1926772" y="1631513"/>
                  <a:pt x="2024743" y="1580713"/>
                </a:cubicBezTo>
                <a:cubicBezTo>
                  <a:pt x="2122715" y="1529913"/>
                  <a:pt x="2253344" y="1442827"/>
                  <a:pt x="2351315" y="1395656"/>
                </a:cubicBezTo>
                <a:cubicBezTo>
                  <a:pt x="2449287" y="1348485"/>
                  <a:pt x="2521858" y="1323085"/>
                  <a:pt x="2612572" y="1297685"/>
                </a:cubicBezTo>
                <a:cubicBezTo>
                  <a:pt x="2703286" y="1272285"/>
                  <a:pt x="2895600" y="1243256"/>
                  <a:pt x="2895600" y="1243256"/>
                </a:cubicBezTo>
                <a:cubicBezTo>
                  <a:pt x="3008086" y="1221485"/>
                  <a:pt x="3115129" y="1183385"/>
                  <a:pt x="3287486" y="1167056"/>
                </a:cubicBezTo>
                <a:cubicBezTo>
                  <a:pt x="3459843" y="1150728"/>
                  <a:pt x="3744686" y="1159799"/>
                  <a:pt x="3929743" y="1145285"/>
                </a:cubicBezTo>
                <a:cubicBezTo>
                  <a:pt x="4114800" y="1130771"/>
                  <a:pt x="4285343" y="1127141"/>
                  <a:pt x="4397829" y="1079970"/>
                </a:cubicBezTo>
                <a:cubicBezTo>
                  <a:pt x="4510315" y="1032799"/>
                  <a:pt x="4557487" y="969299"/>
                  <a:pt x="4604658" y="862256"/>
                </a:cubicBezTo>
                <a:cubicBezTo>
                  <a:pt x="4651829" y="755213"/>
                  <a:pt x="4695372" y="546570"/>
                  <a:pt x="4680858" y="437713"/>
                </a:cubicBezTo>
                <a:cubicBezTo>
                  <a:pt x="4666344" y="328856"/>
                  <a:pt x="4601029" y="278056"/>
                  <a:pt x="4517572" y="209113"/>
                </a:cubicBezTo>
                <a:cubicBezTo>
                  <a:pt x="4434115" y="140170"/>
                  <a:pt x="4305301" y="58527"/>
                  <a:pt x="4180115" y="24056"/>
                </a:cubicBezTo>
                <a:cubicBezTo>
                  <a:pt x="4054929" y="-10415"/>
                  <a:pt x="3933372" y="2285"/>
                  <a:pt x="3766458" y="2285"/>
                </a:cubicBezTo>
                <a:cubicBezTo>
                  <a:pt x="3599544" y="2285"/>
                  <a:pt x="3365500" y="-4972"/>
                  <a:pt x="3178629" y="24056"/>
                </a:cubicBezTo>
                <a:cubicBezTo>
                  <a:pt x="2991758" y="53084"/>
                  <a:pt x="2781301" y="98442"/>
                  <a:pt x="2645229" y="176456"/>
                </a:cubicBezTo>
                <a:cubicBezTo>
                  <a:pt x="2509157" y="254470"/>
                  <a:pt x="2418443" y="381471"/>
                  <a:pt x="2362200" y="492142"/>
                </a:cubicBezTo>
                <a:cubicBezTo>
                  <a:pt x="2305957" y="602813"/>
                  <a:pt x="2347686" y="691714"/>
                  <a:pt x="2307772" y="840485"/>
                </a:cubicBezTo>
                <a:cubicBezTo>
                  <a:pt x="2267858" y="989256"/>
                  <a:pt x="2177144" y="1241442"/>
                  <a:pt x="2122715" y="1384770"/>
                </a:cubicBezTo>
                <a:cubicBezTo>
                  <a:pt x="2068286" y="1528098"/>
                  <a:pt x="2042886" y="1593413"/>
                  <a:pt x="1981200" y="1700456"/>
                </a:cubicBezTo>
                <a:cubicBezTo>
                  <a:pt x="1919514" y="1807499"/>
                  <a:pt x="1805214" y="1938128"/>
                  <a:pt x="1752600" y="2027028"/>
                </a:cubicBezTo>
                <a:cubicBezTo>
                  <a:pt x="1699986" y="2115928"/>
                  <a:pt x="1674586" y="2173985"/>
                  <a:pt x="1665515" y="2233856"/>
                </a:cubicBezTo>
                <a:cubicBezTo>
                  <a:pt x="1656444" y="2293727"/>
                  <a:pt x="1672772" y="2333642"/>
                  <a:pt x="1698172" y="2386256"/>
                </a:cubicBezTo>
                <a:cubicBezTo>
                  <a:pt x="1723572" y="2438870"/>
                  <a:pt x="1739901" y="2496928"/>
                  <a:pt x="1817915" y="2549542"/>
                </a:cubicBezTo>
                <a:cubicBezTo>
                  <a:pt x="1895929" y="2602156"/>
                  <a:pt x="2044701" y="2678356"/>
                  <a:pt x="2166258" y="2701942"/>
                </a:cubicBezTo>
                <a:cubicBezTo>
                  <a:pt x="2287815" y="2725528"/>
                  <a:pt x="2396672" y="2712827"/>
                  <a:pt x="2547258" y="2691056"/>
                </a:cubicBezTo>
                <a:cubicBezTo>
                  <a:pt x="2697844" y="2669285"/>
                  <a:pt x="2888344" y="2603970"/>
                  <a:pt x="3069772" y="2571313"/>
                </a:cubicBezTo>
                <a:cubicBezTo>
                  <a:pt x="3251201" y="2538656"/>
                  <a:pt x="3501572" y="2505999"/>
                  <a:pt x="3635829" y="2495113"/>
                </a:cubicBezTo>
                <a:cubicBezTo>
                  <a:pt x="3770086" y="2484227"/>
                  <a:pt x="3708401" y="2480599"/>
                  <a:pt x="3875315" y="2505999"/>
                </a:cubicBezTo>
                <a:cubicBezTo>
                  <a:pt x="4042229" y="2531399"/>
                  <a:pt x="4475844" y="2605785"/>
                  <a:pt x="4637315" y="2647513"/>
                </a:cubicBezTo>
                <a:cubicBezTo>
                  <a:pt x="4798786" y="2689241"/>
                  <a:pt x="4796972" y="2721899"/>
                  <a:pt x="4844143" y="2756370"/>
                </a:cubicBezTo>
                <a:cubicBezTo>
                  <a:pt x="4891314" y="2790842"/>
                  <a:pt x="4894943" y="2812613"/>
                  <a:pt x="4920343" y="2854342"/>
                </a:cubicBezTo>
                <a:cubicBezTo>
                  <a:pt x="4945743" y="2896071"/>
                  <a:pt x="4965700" y="2952314"/>
                  <a:pt x="4996543" y="3006742"/>
                </a:cubicBezTo>
                <a:cubicBezTo>
                  <a:pt x="5027386" y="3061170"/>
                  <a:pt x="5105400" y="3180913"/>
                  <a:pt x="5105400" y="3180913"/>
                </a:cubicBezTo>
                <a:cubicBezTo>
                  <a:pt x="5152571" y="3257113"/>
                  <a:pt x="5219701" y="3378671"/>
                  <a:pt x="5279572" y="3463942"/>
                </a:cubicBezTo>
                <a:cubicBezTo>
                  <a:pt x="5339444" y="3549214"/>
                  <a:pt x="5406572" y="3623599"/>
                  <a:pt x="5464629" y="3692542"/>
                </a:cubicBezTo>
                <a:cubicBezTo>
                  <a:pt x="5522686" y="3761485"/>
                  <a:pt x="5573486" y="3824985"/>
                  <a:pt x="5627915" y="3877599"/>
                </a:cubicBezTo>
                <a:cubicBezTo>
                  <a:pt x="5682344" y="3930213"/>
                  <a:pt x="5736772" y="3970128"/>
                  <a:pt x="5791200" y="4008228"/>
                </a:cubicBezTo>
                <a:cubicBezTo>
                  <a:pt x="5845628" y="4046328"/>
                  <a:pt x="5847443" y="4082613"/>
                  <a:pt x="5954486" y="4106199"/>
                </a:cubicBezTo>
                <a:cubicBezTo>
                  <a:pt x="6061529" y="4129785"/>
                  <a:pt x="6302829" y="4151556"/>
                  <a:pt x="6433458" y="4149742"/>
                </a:cubicBezTo>
                <a:cubicBezTo>
                  <a:pt x="6564087" y="4147928"/>
                  <a:pt x="6651172" y="4124342"/>
                  <a:pt x="6738258" y="4095313"/>
                </a:cubicBezTo>
                <a:cubicBezTo>
                  <a:pt x="6825344" y="4066284"/>
                  <a:pt x="6908801" y="4019113"/>
                  <a:pt x="6955972" y="3975570"/>
                </a:cubicBezTo>
                <a:cubicBezTo>
                  <a:pt x="7003143" y="3932027"/>
                  <a:pt x="7006772" y="3892113"/>
                  <a:pt x="7021286" y="3834056"/>
                </a:cubicBezTo>
                <a:cubicBezTo>
                  <a:pt x="7035800" y="3775999"/>
                  <a:pt x="7044872" y="3696171"/>
                  <a:pt x="7043058" y="3627228"/>
                </a:cubicBezTo>
                <a:cubicBezTo>
                  <a:pt x="7041244" y="3558285"/>
                  <a:pt x="7024914" y="3478456"/>
                  <a:pt x="7010400" y="3420399"/>
                </a:cubicBezTo>
                <a:cubicBezTo>
                  <a:pt x="6995886" y="3362342"/>
                  <a:pt x="6975929" y="3318799"/>
                  <a:pt x="6955972" y="3278885"/>
                </a:cubicBezTo>
                <a:cubicBezTo>
                  <a:pt x="6936015" y="3238971"/>
                  <a:pt x="6908801" y="3204499"/>
                  <a:pt x="6890658" y="3180913"/>
                </a:cubicBezTo>
                <a:cubicBezTo>
                  <a:pt x="6872515" y="3157327"/>
                  <a:pt x="6872515" y="3153699"/>
                  <a:pt x="6847115" y="3137370"/>
                </a:cubicBezTo>
                <a:cubicBezTo>
                  <a:pt x="6821715" y="3121042"/>
                  <a:pt x="6796315" y="3099270"/>
                  <a:pt x="6738258" y="3082942"/>
                </a:cubicBezTo>
                <a:cubicBezTo>
                  <a:pt x="6680201" y="3066614"/>
                  <a:pt x="6567715" y="3048471"/>
                  <a:pt x="6498772" y="3039399"/>
                </a:cubicBezTo>
                <a:cubicBezTo>
                  <a:pt x="6429829" y="3030328"/>
                  <a:pt x="6380843" y="3026699"/>
                  <a:pt x="6324600" y="3028513"/>
                </a:cubicBezTo>
                <a:cubicBezTo>
                  <a:pt x="6268357" y="3030327"/>
                  <a:pt x="6212115" y="3044842"/>
                  <a:pt x="6161315" y="3050285"/>
                </a:cubicBezTo>
                <a:cubicBezTo>
                  <a:pt x="6110515" y="3055728"/>
                  <a:pt x="6072414" y="3072056"/>
                  <a:pt x="6019800" y="3061170"/>
                </a:cubicBezTo>
                <a:cubicBezTo>
                  <a:pt x="5967186" y="3050284"/>
                  <a:pt x="5883729" y="3008556"/>
                  <a:pt x="5845629" y="2984970"/>
                </a:cubicBezTo>
                <a:cubicBezTo>
                  <a:pt x="5807529" y="2961384"/>
                  <a:pt x="5802086" y="2943242"/>
                  <a:pt x="5791200" y="2919656"/>
                </a:cubicBezTo>
                <a:cubicBezTo>
                  <a:pt x="5780314" y="2896070"/>
                  <a:pt x="5776686" y="2883370"/>
                  <a:pt x="5780315" y="2843456"/>
                </a:cubicBezTo>
                <a:cubicBezTo>
                  <a:pt x="5783944" y="2803542"/>
                  <a:pt x="5791201" y="2727341"/>
                  <a:pt x="5812972" y="2680170"/>
                </a:cubicBezTo>
                <a:cubicBezTo>
                  <a:pt x="5834743" y="2632999"/>
                  <a:pt x="5872843" y="2598528"/>
                  <a:pt x="5910943" y="2560428"/>
                </a:cubicBezTo>
                <a:cubicBezTo>
                  <a:pt x="5949043" y="2522328"/>
                  <a:pt x="5999843" y="2486042"/>
                  <a:pt x="6041572" y="2451570"/>
                </a:cubicBezTo>
                <a:lnTo>
                  <a:pt x="6161315" y="2353599"/>
                </a:lnTo>
                <a:cubicBezTo>
                  <a:pt x="6203043" y="2319128"/>
                  <a:pt x="6230257" y="2302799"/>
                  <a:pt x="6291943" y="2244742"/>
                </a:cubicBezTo>
                <a:cubicBezTo>
                  <a:pt x="6353629" y="2186685"/>
                  <a:pt x="6486072" y="2054242"/>
                  <a:pt x="6531429" y="2005256"/>
                </a:cubicBezTo>
                <a:cubicBezTo>
                  <a:pt x="6576786" y="1956270"/>
                  <a:pt x="6522358" y="1992556"/>
                  <a:pt x="6564086" y="1950828"/>
                </a:cubicBezTo>
                <a:cubicBezTo>
                  <a:pt x="6605814" y="1909100"/>
                  <a:pt x="6716486" y="1803871"/>
                  <a:pt x="6781800" y="1754885"/>
                </a:cubicBezTo>
                <a:cubicBezTo>
                  <a:pt x="6847114" y="1705899"/>
                  <a:pt x="6870701" y="1675056"/>
                  <a:pt x="6955972" y="1656913"/>
                </a:cubicBezTo>
                <a:cubicBezTo>
                  <a:pt x="7041244" y="1638770"/>
                  <a:pt x="7209972" y="1642399"/>
                  <a:pt x="7293429" y="1646028"/>
                </a:cubicBezTo>
                <a:cubicBezTo>
                  <a:pt x="7376886" y="1649657"/>
                  <a:pt x="7420429" y="1665985"/>
                  <a:pt x="7456715" y="1678685"/>
                </a:cubicBezTo>
                <a:cubicBezTo>
                  <a:pt x="7493001" y="1691385"/>
                  <a:pt x="7474857" y="1691385"/>
                  <a:pt x="7511143" y="1722228"/>
                </a:cubicBezTo>
                <a:cubicBezTo>
                  <a:pt x="7547429" y="1753071"/>
                  <a:pt x="7632700" y="1825642"/>
                  <a:pt x="7674429" y="1863742"/>
                </a:cubicBezTo>
                <a:cubicBezTo>
                  <a:pt x="7716158" y="1901842"/>
                  <a:pt x="7719787" y="1916357"/>
                  <a:pt x="7761515" y="1950828"/>
                </a:cubicBezTo>
                <a:cubicBezTo>
                  <a:pt x="7803243" y="1985299"/>
                  <a:pt x="7863114" y="2032470"/>
                  <a:pt x="7924800" y="2070570"/>
                </a:cubicBezTo>
                <a:cubicBezTo>
                  <a:pt x="7986486" y="2108670"/>
                  <a:pt x="8039100" y="2150399"/>
                  <a:pt x="8131629" y="2179428"/>
                </a:cubicBezTo>
                <a:cubicBezTo>
                  <a:pt x="8224158" y="2208457"/>
                  <a:pt x="8396515" y="2237485"/>
                  <a:pt x="8479972" y="2244742"/>
                </a:cubicBezTo>
                <a:cubicBezTo>
                  <a:pt x="8563429" y="2251999"/>
                  <a:pt x="8550729" y="2241113"/>
                  <a:pt x="8632372" y="2222970"/>
                </a:cubicBezTo>
                <a:cubicBezTo>
                  <a:pt x="8714015" y="2204827"/>
                  <a:pt x="8875486" y="2163099"/>
                  <a:pt x="8969829" y="2135885"/>
                </a:cubicBezTo>
                <a:cubicBezTo>
                  <a:pt x="9064172" y="2108671"/>
                  <a:pt x="9107715" y="2077828"/>
                  <a:pt x="9198429" y="2059685"/>
                </a:cubicBezTo>
                <a:cubicBezTo>
                  <a:pt x="9289143" y="2041542"/>
                  <a:pt x="9414329" y="2017957"/>
                  <a:pt x="9514115" y="2027028"/>
                </a:cubicBezTo>
                <a:cubicBezTo>
                  <a:pt x="9613901" y="2036099"/>
                  <a:pt x="9717315" y="2074199"/>
                  <a:pt x="9797143" y="2114113"/>
                </a:cubicBezTo>
                <a:cubicBezTo>
                  <a:pt x="9876971" y="2154027"/>
                  <a:pt x="9933215" y="2210270"/>
                  <a:pt x="9993086" y="2266513"/>
                </a:cubicBezTo>
                <a:cubicBezTo>
                  <a:pt x="10052957" y="2322756"/>
                  <a:pt x="10125529" y="2408027"/>
                  <a:pt x="10156372" y="2451570"/>
                </a:cubicBezTo>
                <a:cubicBezTo>
                  <a:pt x="10187215" y="2495113"/>
                  <a:pt x="10156372" y="2529584"/>
                  <a:pt x="10178143" y="252777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8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Contrastive Learning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3B69C32-1E65-475D-AD2E-D4887119D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0" y="1811718"/>
            <a:ext cx="5119951" cy="3582905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EB2D0FBE-03E0-4262-92B9-EB445CFDF777}"/>
              </a:ext>
            </a:extLst>
          </p:cNvPr>
          <p:cNvSpPr txBox="1"/>
          <p:nvPr/>
        </p:nvSpPr>
        <p:spPr>
          <a:xfrm>
            <a:off x="893336" y="2538497"/>
            <a:ext cx="499310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Recognizing the similarities and differences between objects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Leads to learning the high-level features</a:t>
            </a:r>
          </a:p>
          <a:p>
            <a:pPr lvl="8"/>
            <a:endParaRPr lang="en-US" sz="1600" dirty="0">
              <a:solidFill>
                <a:schemeClr val="bg1">
                  <a:lumMod val="95000"/>
                </a:schemeClr>
              </a:solidFill>
            </a:endParaRPr>
          </a:p>
          <a:p>
            <a:pPr lvl="8"/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1ED5649-8B5E-4CE7-AF83-62C4FCD49B63}"/>
              </a:ext>
            </a:extLst>
          </p:cNvPr>
          <p:cNvSpPr txBox="1"/>
          <p:nvPr/>
        </p:nvSpPr>
        <p:spPr>
          <a:xfrm>
            <a:off x="6130925" y="5394623"/>
            <a:ext cx="565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Tiu,  2021: https://towardsdatascience.com/understanding-contrastive-learning-d5b19fd96607</a:t>
            </a:r>
          </a:p>
        </p:txBody>
      </p:sp>
    </p:spTree>
    <p:extLst>
      <p:ext uri="{BB962C8B-B14F-4D97-AF65-F5344CB8AC3E}">
        <p14:creationId xmlns:p14="http://schemas.microsoft.com/office/powerpoint/2010/main" val="1091899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Contrastive Learning</a:t>
            </a:r>
          </a:p>
        </p:txBody>
      </p:sp>
      <p:pic>
        <p:nvPicPr>
          <p:cNvPr id="3" name="Grafik 3">
            <a:extLst>
              <a:ext uri="{FF2B5EF4-FFF2-40B4-BE49-F238E27FC236}">
                <a16:creationId xmlns:a16="http://schemas.microsoft.com/office/drawing/2014/main" id="{A479ED87-2831-4A49-8CE8-B105A0291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076" y="1649103"/>
            <a:ext cx="9141757" cy="406406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A8040637-F08C-4F16-8902-F9F1B58A9C25}"/>
              </a:ext>
            </a:extLst>
          </p:cNvPr>
          <p:cNvSpPr txBox="1"/>
          <p:nvPr/>
        </p:nvSpPr>
        <p:spPr>
          <a:xfrm>
            <a:off x="4822372" y="5713163"/>
            <a:ext cx="6030686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000" dirty="0">
                <a:solidFill>
                  <a:schemeClr val="bg1">
                    <a:lumMod val="75000"/>
                  </a:schemeClr>
                </a:solidFill>
                <a:ea typeface="+mn-lt"/>
                <a:cs typeface="+mn-lt"/>
              </a:rPr>
              <a:t>Bekuzarov, 2020: https://medium.com/@maksym.bekuzarov/losses-explained-contrastive-loss-f8f57fe32246</a:t>
            </a:r>
            <a:endParaRPr lang="de-DE" dirty="0">
              <a:solidFill>
                <a:schemeClr val="bg1">
                  <a:lumMod val="75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052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0FB3EF5-B1F1-4820-BC8E-691E210A6F67}"/>
              </a:ext>
            </a:extLst>
          </p:cNvPr>
          <p:cNvSpPr/>
          <p:nvPr/>
        </p:nvSpPr>
        <p:spPr>
          <a:xfrm>
            <a:off x="457200" y="1285509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create similar or dissimilar samples?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DB Head"/>
              </a:rPr>
              <a:t>Contrastive Learning: 3 Challenges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77140D-235B-4DCD-9DE7-E3642469611C}"/>
              </a:ext>
            </a:extLst>
          </p:cNvPr>
          <p:cNvSpPr/>
          <p:nvPr/>
        </p:nvSpPr>
        <p:spPr>
          <a:xfrm>
            <a:off x="538256" y="1354719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8F1E93-C5E2-4D8A-A745-744551F6FA37}"/>
              </a:ext>
            </a:extLst>
          </p:cNvPr>
          <p:cNvSpPr/>
          <p:nvPr/>
        </p:nvSpPr>
        <p:spPr>
          <a:xfrm>
            <a:off x="457200" y="2226806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train a network to separate them?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206D2E8-BAA0-44D0-A392-6C22F27B602F}"/>
              </a:ext>
            </a:extLst>
          </p:cNvPr>
          <p:cNvSpPr/>
          <p:nvPr/>
        </p:nvSpPr>
        <p:spPr>
          <a:xfrm>
            <a:off x="537002" y="2283477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48D67C-D4EC-4846-8575-1C1ABAD3A43C}"/>
              </a:ext>
            </a:extLst>
          </p:cNvPr>
          <p:cNvSpPr/>
          <p:nvPr/>
        </p:nvSpPr>
        <p:spPr>
          <a:xfrm>
            <a:off x="457200" y="3190511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do we evaluate the success?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A1278D-8034-4243-81FC-FAFDE53E072B}"/>
              </a:ext>
            </a:extLst>
          </p:cNvPr>
          <p:cNvSpPr/>
          <p:nvPr/>
        </p:nvSpPr>
        <p:spPr>
          <a:xfrm>
            <a:off x="537002" y="32496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2684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0FB3EF5-B1F1-4820-BC8E-691E210A6F67}"/>
              </a:ext>
            </a:extLst>
          </p:cNvPr>
          <p:cNvSpPr/>
          <p:nvPr/>
        </p:nvSpPr>
        <p:spPr>
          <a:xfrm>
            <a:off x="457200" y="1285509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create similar or dissimilar samples?</a:t>
            </a:r>
            <a:endParaRPr lang="de-DE" dirty="0">
              <a:cs typeface="Calibri" panose="020F0502020204030204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DB Head"/>
              </a:rPr>
              <a:t>Contrastive Learning: 3 Challenges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77140D-235B-4DCD-9DE7-E3642469611C}"/>
              </a:ext>
            </a:extLst>
          </p:cNvPr>
          <p:cNvSpPr/>
          <p:nvPr/>
        </p:nvSpPr>
        <p:spPr>
          <a:xfrm>
            <a:off x="538256" y="1354719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8F1E93-C5E2-4D8A-A745-744551F6FA37}"/>
              </a:ext>
            </a:extLst>
          </p:cNvPr>
          <p:cNvSpPr/>
          <p:nvPr/>
        </p:nvSpPr>
        <p:spPr>
          <a:xfrm>
            <a:off x="457200" y="2226806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train a network to separate them?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206D2E8-BAA0-44D0-A392-6C22F27B602F}"/>
              </a:ext>
            </a:extLst>
          </p:cNvPr>
          <p:cNvSpPr/>
          <p:nvPr/>
        </p:nvSpPr>
        <p:spPr>
          <a:xfrm>
            <a:off x="537002" y="2283477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48D67C-D4EC-4846-8575-1C1ABAD3A43C}"/>
              </a:ext>
            </a:extLst>
          </p:cNvPr>
          <p:cNvSpPr/>
          <p:nvPr/>
        </p:nvSpPr>
        <p:spPr>
          <a:xfrm>
            <a:off x="457200" y="3190511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do we evaluate the success?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A1278D-8034-4243-81FC-FAFDE53E072B}"/>
              </a:ext>
            </a:extLst>
          </p:cNvPr>
          <p:cNvSpPr/>
          <p:nvPr/>
        </p:nvSpPr>
        <p:spPr>
          <a:xfrm>
            <a:off x="537002" y="32496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7C3502-AE96-4C2E-AC16-121B560F3027}"/>
              </a:ext>
            </a:extLst>
          </p:cNvPr>
          <p:cNvSpPr/>
          <p:nvPr/>
        </p:nvSpPr>
        <p:spPr>
          <a:xfrm>
            <a:off x="371316" y="1185935"/>
            <a:ext cx="11123998" cy="82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180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hteck 31">
            <a:extLst>
              <a:ext uri="{FF2B5EF4-FFF2-40B4-BE49-F238E27FC236}">
                <a16:creationId xmlns:a16="http://schemas.microsoft.com/office/drawing/2014/main" id="{EEF2E866-FE0B-45EC-9F78-ED618305C5A2}"/>
              </a:ext>
            </a:extLst>
          </p:cNvPr>
          <p:cNvSpPr/>
          <p:nvPr/>
        </p:nvSpPr>
        <p:spPr>
          <a:xfrm>
            <a:off x="6313714" y="2927630"/>
            <a:ext cx="4887686" cy="334254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A1D15999-65FD-443E-8803-D537B4573019}"/>
              </a:ext>
            </a:extLst>
          </p:cNvPr>
          <p:cNvSpPr/>
          <p:nvPr/>
        </p:nvSpPr>
        <p:spPr>
          <a:xfrm>
            <a:off x="1324418" y="2927630"/>
            <a:ext cx="3422342" cy="3342541"/>
          </a:xfrm>
          <a:prstGeom prst="rect">
            <a:avLst/>
          </a:prstGeom>
          <a:solidFill>
            <a:srgbClr val="353E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DB Head"/>
              </a:rPr>
              <a:t>How can we create dissimilar or similar samples?</a:t>
            </a:r>
            <a:endParaRPr lang="en-US" sz="4000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FB58E168-85AC-45F6-9B77-FC63D6D5332A}"/>
              </a:ext>
            </a:extLst>
          </p:cNvPr>
          <p:cNvSpPr/>
          <p:nvPr/>
        </p:nvSpPr>
        <p:spPr>
          <a:xfrm>
            <a:off x="3932759" y="1104731"/>
            <a:ext cx="3912824" cy="83060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sz="2200" b="1" dirty="0">
                <a:latin typeface="DB Sans"/>
              </a:rPr>
              <a:t>Augmentation</a:t>
            </a:r>
            <a:endParaRPr lang="de-DE" sz="22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E048FA1-32AA-4DED-85E3-2787278BF3AB}"/>
              </a:ext>
            </a:extLst>
          </p:cNvPr>
          <p:cNvSpPr/>
          <p:nvPr/>
        </p:nvSpPr>
        <p:spPr>
          <a:xfrm>
            <a:off x="1324418" y="2131689"/>
            <a:ext cx="3422342" cy="65793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latin typeface="DB Sans"/>
              </a:rPr>
              <a:t>Positive / Negative Pairs</a:t>
            </a:r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F64E151-161E-41B3-BDCB-2AA3CDA087C6}"/>
              </a:ext>
            </a:extLst>
          </p:cNvPr>
          <p:cNvSpPr/>
          <p:nvPr/>
        </p:nvSpPr>
        <p:spPr>
          <a:xfrm>
            <a:off x="6960345" y="2131689"/>
            <a:ext cx="3422342" cy="657934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de-DE" b="1" dirty="0">
                <a:latin typeface="DB Sans"/>
              </a:rPr>
              <a:t>Triplets</a:t>
            </a:r>
            <a:endParaRPr lang="de-DE" dirty="0"/>
          </a:p>
        </p:txBody>
      </p:sp>
      <p:pic>
        <p:nvPicPr>
          <p:cNvPr id="10" name="Grafik 9" descr="Ein Bild, das Text, Katze, sitzend, suchend enthält.&#10;&#10;Beschreibung automatisch generiert.">
            <a:extLst>
              <a:ext uri="{FF2B5EF4-FFF2-40B4-BE49-F238E27FC236}">
                <a16:creationId xmlns:a16="http://schemas.microsoft.com/office/drawing/2014/main" id="{57D9116E-E6D1-42AC-852E-C44F604E5E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"/>
          <a:stretch/>
        </p:blipFill>
        <p:spPr>
          <a:xfrm>
            <a:off x="3372276" y="3406240"/>
            <a:ext cx="1076898" cy="1076897"/>
          </a:xfrm>
          <a:prstGeom prst="rect">
            <a:avLst/>
          </a:prstGeom>
        </p:spPr>
      </p:pic>
      <p:pic>
        <p:nvPicPr>
          <p:cNvPr id="12" name="Grafik 11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7F408C50-7664-4EE5-9442-D68B71429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170" y="3422872"/>
            <a:ext cx="1047797" cy="1047797"/>
          </a:xfrm>
          <a:prstGeom prst="rect">
            <a:avLst/>
          </a:prstGeom>
        </p:spPr>
      </p:pic>
      <p:pic>
        <p:nvPicPr>
          <p:cNvPr id="13" name="Grafik 12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4B197021-13BB-4C90-AA44-A16081DE78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495" y="4901420"/>
            <a:ext cx="1047797" cy="1047797"/>
          </a:xfrm>
          <a:prstGeom prst="rect">
            <a:avLst/>
          </a:prstGeom>
        </p:spPr>
      </p:pic>
      <p:pic>
        <p:nvPicPr>
          <p:cNvPr id="14" name="Grafik 14" descr="Ein Bild, das Hund, Säugetier, braun, drinnen enthält.&#10;&#10;Beschreibung automatisch generiert.">
            <a:extLst>
              <a:ext uri="{FF2B5EF4-FFF2-40B4-BE49-F238E27FC236}">
                <a16:creationId xmlns:a16="http://schemas.microsoft.com/office/drawing/2014/main" id="{0A7E5670-BF76-4B36-87BC-D6F22AA05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82373" y="4861569"/>
            <a:ext cx="1066801" cy="1089370"/>
          </a:xfrm>
          <a:prstGeom prst="rect">
            <a:avLst/>
          </a:prstGeom>
        </p:spPr>
      </p:pic>
      <p:sp>
        <p:nvSpPr>
          <p:cNvPr id="18" name="Gleich 17">
            <a:extLst>
              <a:ext uri="{FF2B5EF4-FFF2-40B4-BE49-F238E27FC236}">
                <a16:creationId xmlns:a16="http://schemas.microsoft.com/office/drawing/2014/main" id="{76DF39B9-8D52-478F-B076-DCE0E70EF720}"/>
              </a:ext>
            </a:extLst>
          </p:cNvPr>
          <p:cNvSpPr/>
          <p:nvPr/>
        </p:nvSpPr>
        <p:spPr>
          <a:xfrm>
            <a:off x="2702067" y="3630165"/>
            <a:ext cx="566058" cy="660400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9" name="Ungleich 18">
            <a:extLst>
              <a:ext uri="{FF2B5EF4-FFF2-40B4-BE49-F238E27FC236}">
                <a16:creationId xmlns:a16="http://schemas.microsoft.com/office/drawing/2014/main" id="{4C827045-F322-4847-8604-568396715754}"/>
              </a:ext>
            </a:extLst>
          </p:cNvPr>
          <p:cNvSpPr/>
          <p:nvPr/>
        </p:nvSpPr>
        <p:spPr>
          <a:xfrm>
            <a:off x="2646945" y="5189047"/>
            <a:ext cx="653144" cy="464458"/>
          </a:xfrm>
          <a:prstGeom prst="mathNot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pic>
        <p:nvPicPr>
          <p:cNvPr id="20" name="Grafik 19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24DE3DFF-28F0-47F6-A7EC-D8377A6307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949" y="3420791"/>
            <a:ext cx="1047797" cy="1047797"/>
          </a:xfrm>
          <a:prstGeom prst="rect">
            <a:avLst/>
          </a:prstGeom>
        </p:spPr>
      </p:pic>
      <p:pic>
        <p:nvPicPr>
          <p:cNvPr id="21" name="Grafik 20" descr="Ein Bild, das Text, Katze, sitzend, suchend enthält.&#10;&#10;Beschreibung automatisch generiert.">
            <a:extLst>
              <a:ext uri="{FF2B5EF4-FFF2-40B4-BE49-F238E27FC236}">
                <a16:creationId xmlns:a16="http://schemas.microsoft.com/office/drawing/2014/main" id="{CB1CCD21-BFFF-4D6A-BBEB-2C646F516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4"/>
          <a:stretch/>
        </p:blipFill>
        <p:spPr>
          <a:xfrm>
            <a:off x="8206508" y="3420791"/>
            <a:ext cx="1076898" cy="1076897"/>
          </a:xfrm>
          <a:prstGeom prst="rect">
            <a:avLst/>
          </a:prstGeom>
        </p:spPr>
      </p:pic>
      <p:pic>
        <p:nvPicPr>
          <p:cNvPr id="22" name="Grafik 14" descr="Ein Bild, das Hund, Säugetier, braun, drinnen enthält.&#10;&#10;Beschreibung automatisch generiert.">
            <a:extLst>
              <a:ext uri="{FF2B5EF4-FFF2-40B4-BE49-F238E27FC236}">
                <a16:creationId xmlns:a16="http://schemas.microsoft.com/office/drawing/2014/main" id="{C7DCAA6C-1D29-4A21-B520-1620A47CC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4826" y="3406240"/>
            <a:ext cx="1066801" cy="1089370"/>
          </a:xfrm>
          <a:prstGeom prst="rect">
            <a:avLst/>
          </a:prstGeom>
        </p:spPr>
      </p:pic>
      <p:pic>
        <p:nvPicPr>
          <p:cNvPr id="25" name="Grafik 14" descr="Ein Bild, das Hund, Säugetier, braun, drinnen enthält.&#10;&#10;Beschreibung automatisch generiert.">
            <a:extLst>
              <a:ext uri="{FF2B5EF4-FFF2-40B4-BE49-F238E27FC236}">
                <a16:creationId xmlns:a16="http://schemas.microsoft.com/office/drawing/2014/main" id="{6283078F-094D-4BA3-AABD-20A769245F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2990" y="4858617"/>
            <a:ext cx="1066801" cy="1089370"/>
          </a:xfrm>
          <a:prstGeom prst="rect">
            <a:avLst/>
          </a:prstGeom>
        </p:spPr>
      </p:pic>
      <p:pic>
        <p:nvPicPr>
          <p:cNvPr id="26" name="Grafik 14" descr="Ein Bild, das Hund, Säugetier, braun, drinnen enthält.&#10;&#10;Beschreibung automatisch generiert.">
            <a:extLst>
              <a:ext uri="{FF2B5EF4-FFF2-40B4-BE49-F238E27FC236}">
                <a16:creationId xmlns:a16="http://schemas.microsoft.com/office/drawing/2014/main" id="{249EBE02-9FEF-44D6-9AA8-9A23EE331528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aintStrok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16009" y="4858617"/>
            <a:ext cx="1066801" cy="1089370"/>
          </a:xfrm>
          <a:prstGeom prst="rect">
            <a:avLst/>
          </a:prstGeom>
        </p:spPr>
      </p:pic>
      <p:pic>
        <p:nvPicPr>
          <p:cNvPr id="27" name="Grafik 26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C3DC5D92-8755-45AF-8BC3-29D6BAFD1C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9917" y="4858617"/>
            <a:ext cx="1089370" cy="108937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6780242-774E-4EAD-A8CD-F9937666EB9A}"/>
              </a:ext>
            </a:extLst>
          </p:cNvPr>
          <p:cNvSpPr txBox="1"/>
          <p:nvPr/>
        </p:nvSpPr>
        <p:spPr>
          <a:xfrm>
            <a:off x="6908621" y="306578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D5EC5A90-83E8-457A-B4D0-A476969F6C7F}"/>
              </a:ext>
            </a:extLst>
          </p:cNvPr>
          <p:cNvSpPr txBox="1"/>
          <p:nvPr/>
        </p:nvSpPr>
        <p:spPr>
          <a:xfrm>
            <a:off x="8038624" y="3065782"/>
            <a:ext cx="141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positive example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CD7439C-20AC-4506-8423-2BD97B7DFBB7}"/>
              </a:ext>
            </a:extLst>
          </p:cNvPr>
          <p:cNvSpPr txBox="1"/>
          <p:nvPr/>
        </p:nvSpPr>
        <p:spPr>
          <a:xfrm>
            <a:off x="9541805" y="3065782"/>
            <a:ext cx="146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negative example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46014933-FC70-4292-B130-5D5FE12A0885}"/>
              </a:ext>
            </a:extLst>
          </p:cNvPr>
          <p:cNvSpPr txBox="1"/>
          <p:nvPr/>
        </p:nvSpPr>
        <p:spPr>
          <a:xfrm>
            <a:off x="1702842" y="306578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36" name="Textfeld 35">
            <a:extLst>
              <a:ext uri="{FF2B5EF4-FFF2-40B4-BE49-F238E27FC236}">
                <a16:creationId xmlns:a16="http://schemas.microsoft.com/office/drawing/2014/main" id="{DB04E7EC-B1EE-4C3A-AB4A-1A35F4C494CD}"/>
              </a:ext>
            </a:extLst>
          </p:cNvPr>
          <p:cNvSpPr txBox="1"/>
          <p:nvPr/>
        </p:nvSpPr>
        <p:spPr>
          <a:xfrm>
            <a:off x="3224712" y="3065782"/>
            <a:ext cx="141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positive example</a:t>
            </a:r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AE4208EC-ED28-45F8-9AC0-92EA192D95C3}"/>
              </a:ext>
            </a:extLst>
          </p:cNvPr>
          <p:cNvSpPr txBox="1"/>
          <p:nvPr/>
        </p:nvSpPr>
        <p:spPr>
          <a:xfrm>
            <a:off x="3215290" y="4553793"/>
            <a:ext cx="146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negative example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D45881F4-DE44-4675-9F35-B7CE24EFA483}"/>
              </a:ext>
            </a:extLst>
          </p:cNvPr>
          <p:cNvSpPr txBox="1"/>
          <p:nvPr/>
        </p:nvSpPr>
        <p:spPr>
          <a:xfrm>
            <a:off x="1702842" y="4553792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39" name="Textfeld 38">
            <a:extLst>
              <a:ext uri="{FF2B5EF4-FFF2-40B4-BE49-F238E27FC236}">
                <a16:creationId xmlns:a16="http://schemas.microsoft.com/office/drawing/2014/main" id="{A1CF8B58-AADF-4C1B-BC0E-5CE984D6249A}"/>
              </a:ext>
            </a:extLst>
          </p:cNvPr>
          <p:cNvSpPr txBox="1"/>
          <p:nvPr/>
        </p:nvSpPr>
        <p:spPr>
          <a:xfrm>
            <a:off x="6908621" y="4546398"/>
            <a:ext cx="7104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Anchor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7AF2EE98-BC78-4166-B055-E167F586F26A}"/>
              </a:ext>
            </a:extLst>
          </p:cNvPr>
          <p:cNvSpPr txBox="1"/>
          <p:nvPr/>
        </p:nvSpPr>
        <p:spPr>
          <a:xfrm>
            <a:off x="8038624" y="4546398"/>
            <a:ext cx="1416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positive example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9158BAD-EB71-4AF5-A399-F9E4BB86A3E2}"/>
              </a:ext>
            </a:extLst>
          </p:cNvPr>
          <p:cNvSpPr txBox="1"/>
          <p:nvPr/>
        </p:nvSpPr>
        <p:spPr>
          <a:xfrm>
            <a:off x="9541805" y="4546398"/>
            <a:ext cx="14655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negative example</a:t>
            </a:r>
          </a:p>
        </p:txBody>
      </p:sp>
    </p:spTree>
    <p:extLst>
      <p:ext uri="{BB962C8B-B14F-4D97-AF65-F5344CB8AC3E}">
        <p14:creationId xmlns:p14="http://schemas.microsoft.com/office/powerpoint/2010/main" val="428162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0FB3EF5-B1F1-4820-BC8E-691E210A6F67}"/>
              </a:ext>
            </a:extLst>
          </p:cNvPr>
          <p:cNvSpPr/>
          <p:nvPr/>
        </p:nvSpPr>
        <p:spPr>
          <a:xfrm>
            <a:off x="457200" y="1296718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create similar or dissimilar samples?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>
                <a:latin typeface="DB Head"/>
              </a:rPr>
              <a:t>Contrastive Learning: 3 Challenges</a:t>
            </a:r>
            <a:endParaRPr lang="de-DE" dirty="0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77140D-235B-4DCD-9DE7-E3642469611C}"/>
              </a:ext>
            </a:extLst>
          </p:cNvPr>
          <p:cNvSpPr/>
          <p:nvPr/>
        </p:nvSpPr>
        <p:spPr>
          <a:xfrm>
            <a:off x="538256" y="1354719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28F1E93-C5E2-4D8A-A745-744551F6FA37}"/>
              </a:ext>
            </a:extLst>
          </p:cNvPr>
          <p:cNvSpPr/>
          <p:nvPr/>
        </p:nvSpPr>
        <p:spPr>
          <a:xfrm>
            <a:off x="457200" y="2226806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can we train a network to separate them?</a:t>
            </a:r>
            <a:endParaRPr lang="de-DE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206D2E8-BAA0-44D0-A392-6C22F27B602F}"/>
              </a:ext>
            </a:extLst>
          </p:cNvPr>
          <p:cNvSpPr/>
          <p:nvPr/>
        </p:nvSpPr>
        <p:spPr>
          <a:xfrm>
            <a:off x="537002" y="2283477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AF48D67C-D4EC-4846-8575-1C1ABAD3A43C}"/>
              </a:ext>
            </a:extLst>
          </p:cNvPr>
          <p:cNvSpPr/>
          <p:nvPr/>
        </p:nvSpPr>
        <p:spPr>
          <a:xfrm>
            <a:off x="457200" y="3190511"/>
            <a:ext cx="10922000" cy="630086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How do we evaluate the success?</a:t>
            </a:r>
            <a:endParaRPr lang="de-DE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A1278D-8034-4243-81FC-FAFDE53E072B}"/>
              </a:ext>
            </a:extLst>
          </p:cNvPr>
          <p:cNvSpPr/>
          <p:nvPr/>
        </p:nvSpPr>
        <p:spPr>
          <a:xfrm>
            <a:off x="537002" y="3249632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7DBDF81E-3623-42BF-AAB9-7292DF5E313E}"/>
              </a:ext>
            </a:extLst>
          </p:cNvPr>
          <p:cNvSpPr/>
          <p:nvPr/>
        </p:nvSpPr>
        <p:spPr>
          <a:xfrm>
            <a:off x="371316" y="2122106"/>
            <a:ext cx="11123998" cy="82923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043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22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hteck 21">
            <a:extLst>
              <a:ext uri="{FF2B5EF4-FFF2-40B4-BE49-F238E27FC236}">
                <a16:creationId xmlns:a16="http://schemas.microsoft.com/office/drawing/2014/main" id="{F0FB3EF5-B1F1-4820-BC8E-691E210A6F67}"/>
              </a:ext>
            </a:extLst>
          </p:cNvPr>
          <p:cNvSpPr/>
          <p:nvPr/>
        </p:nvSpPr>
        <p:spPr>
          <a:xfrm>
            <a:off x="457200" y="1296718"/>
            <a:ext cx="10922000" cy="1593791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CF23EDDB-E8A7-4284-A8B4-D6D929920983}"/>
              </a:ext>
            </a:extLst>
          </p:cNvPr>
          <p:cNvSpPr/>
          <p:nvPr/>
        </p:nvSpPr>
        <p:spPr>
          <a:xfrm>
            <a:off x="457200" y="3049602"/>
            <a:ext cx="10922000" cy="1593791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12E7B917-04C5-4637-B412-2AA381882245}"/>
              </a:ext>
            </a:extLst>
          </p:cNvPr>
          <p:cNvSpPr/>
          <p:nvPr/>
        </p:nvSpPr>
        <p:spPr>
          <a:xfrm>
            <a:off x="457200" y="4802486"/>
            <a:ext cx="10922000" cy="1593791"/>
          </a:xfrm>
          <a:prstGeom prst="rect">
            <a:avLst/>
          </a:prstGeom>
          <a:solidFill>
            <a:srgbClr val="3A445C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25F6392-6ACE-4B17-9165-187D2B9E7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Contrastive Learning</a:t>
            </a:r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3177140D-235B-4DCD-9DE7-E3642469611C}"/>
              </a:ext>
            </a:extLst>
          </p:cNvPr>
          <p:cNvSpPr/>
          <p:nvPr/>
        </p:nvSpPr>
        <p:spPr>
          <a:xfrm>
            <a:off x="812800" y="1825366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1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206D2E8-BAA0-44D0-A392-6C22F27B602F}"/>
              </a:ext>
            </a:extLst>
          </p:cNvPr>
          <p:cNvSpPr/>
          <p:nvPr/>
        </p:nvSpPr>
        <p:spPr>
          <a:xfrm>
            <a:off x="833958" y="3549741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2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0A1278D-8034-4243-81FC-FAFDE53E072B}"/>
              </a:ext>
            </a:extLst>
          </p:cNvPr>
          <p:cNvSpPr/>
          <p:nvPr/>
        </p:nvSpPr>
        <p:spPr>
          <a:xfrm>
            <a:off x="833958" y="5328323"/>
            <a:ext cx="592700" cy="517603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4EBD9EE-2402-4CA4-A5F6-75D19626BAA0}"/>
              </a:ext>
            </a:extLst>
          </p:cNvPr>
          <p:cNvSpPr txBox="1"/>
          <p:nvPr/>
        </p:nvSpPr>
        <p:spPr>
          <a:xfrm>
            <a:off x="1520019" y="1865275"/>
            <a:ext cx="849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B Sans" panose="020B0502050202020204" pitchFamily="34" charset="0"/>
              </a:rPr>
              <a:t>Data Augmentation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54DC9A6-AB96-4F77-B250-2CBEC4456D07}"/>
              </a:ext>
            </a:extLst>
          </p:cNvPr>
          <p:cNvSpPr txBox="1"/>
          <p:nvPr/>
        </p:nvSpPr>
        <p:spPr>
          <a:xfrm>
            <a:off x="1541177" y="3606977"/>
            <a:ext cx="8494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latin typeface="DB Sans" panose="020B0502050202020204" pitchFamily="34" charset="0"/>
              </a:rPr>
              <a:t>Encoding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2F693AB-97CD-4A99-9E8A-41909A677E3C}"/>
              </a:ext>
            </a:extLst>
          </p:cNvPr>
          <p:cNvSpPr txBox="1"/>
          <p:nvPr/>
        </p:nvSpPr>
        <p:spPr>
          <a:xfrm>
            <a:off x="1541177" y="5196583"/>
            <a:ext cx="38533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DB Sans" panose="020B0502050202020204" pitchFamily="34" charset="0"/>
              </a:rPr>
              <a:t>Loss Minimization of Representations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BA7EA78C-E7C8-462C-A786-F0843470F2E4}"/>
              </a:ext>
            </a:extLst>
          </p:cNvPr>
          <p:cNvSpPr txBox="1"/>
          <p:nvPr/>
        </p:nvSpPr>
        <p:spPr>
          <a:xfrm>
            <a:off x="6400800" y="6396277"/>
            <a:ext cx="5651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Tiu,  2021: https://towardsdatascience.com/understanding-contrastive-learning-d5b19fd96607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8B967F24-9B84-49FE-96DE-CA993F238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08" t="7602" r="3945" b="3608"/>
          <a:stretch/>
        </p:blipFill>
        <p:spPr>
          <a:xfrm>
            <a:off x="6266159" y="1375758"/>
            <a:ext cx="4120707" cy="1461857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082C8DBE-8601-4FFA-B8CA-F48CC6C64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6" y="3099473"/>
            <a:ext cx="4855301" cy="1461810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6CDCBE9C-DB81-4005-8EFC-48274C9FE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306" y="5282161"/>
            <a:ext cx="2818411" cy="584526"/>
          </a:xfrm>
          <a:prstGeom prst="rect">
            <a:avLst/>
          </a:prstGeom>
        </p:spPr>
      </p:pic>
      <p:sp>
        <p:nvSpPr>
          <p:cNvPr id="28" name="Pfeil: nach unten 27">
            <a:extLst>
              <a:ext uri="{FF2B5EF4-FFF2-40B4-BE49-F238E27FC236}">
                <a16:creationId xmlns:a16="http://schemas.microsoft.com/office/drawing/2014/main" id="{5D67E123-D319-4FAB-820D-FA8C29C0C188}"/>
              </a:ext>
            </a:extLst>
          </p:cNvPr>
          <p:cNvSpPr/>
          <p:nvPr/>
        </p:nvSpPr>
        <p:spPr>
          <a:xfrm>
            <a:off x="7876250" y="2649209"/>
            <a:ext cx="660400" cy="51983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feil: nach unten 28">
            <a:extLst>
              <a:ext uri="{FF2B5EF4-FFF2-40B4-BE49-F238E27FC236}">
                <a16:creationId xmlns:a16="http://schemas.microsoft.com/office/drawing/2014/main" id="{0745D9CD-6D15-403A-90BA-8A2E642F6BC4}"/>
              </a:ext>
            </a:extLst>
          </p:cNvPr>
          <p:cNvSpPr/>
          <p:nvPr/>
        </p:nvSpPr>
        <p:spPr>
          <a:xfrm>
            <a:off x="7876250" y="4508803"/>
            <a:ext cx="660400" cy="519838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Grafik 29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C43CC0ED-E33C-4AE4-8024-1876D8A55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41" y="1649419"/>
            <a:ext cx="957413" cy="957413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223833B-EF44-44B2-BD3D-768C5697765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274"/>
          <a:stretch/>
        </p:blipFill>
        <p:spPr>
          <a:xfrm>
            <a:off x="9158593" y="1646771"/>
            <a:ext cx="957413" cy="957412"/>
          </a:xfrm>
          <a:prstGeom prst="rect">
            <a:avLst/>
          </a:prstGeom>
        </p:spPr>
      </p:pic>
      <p:pic>
        <p:nvPicPr>
          <p:cNvPr id="32" name="Grafik 31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E77B72D5-0DAE-425F-B261-C9D963CBF3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248274"/>
            <a:ext cx="957413" cy="957413"/>
          </a:xfrm>
          <a:prstGeom prst="rect">
            <a:avLst/>
          </a:prstGeom>
        </p:spPr>
      </p:pic>
      <p:pic>
        <p:nvPicPr>
          <p:cNvPr id="33" name="Grafik 32" descr="Ein Bild, das Katze, Säugetier, draußen, Hauskatze enthält.&#10;&#10;Automatisch generierte Beschreibung">
            <a:extLst>
              <a:ext uri="{FF2B5EF4-FFF2-40B4-BE49-F238E27FC236}">
                <a16:creationId xmlns:a16="http://schemas.microsoft.com/office/drawing/2014/main" id="{F3B23015-9374-4159-A273-DABDA8FA5B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68" y="5351596"/>
            <a:ext cx="430078" cy="43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46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2519</Words>
  <Application>Microsoft Office PowerPoint</Application>
  <PresentationFormat>Breitbild</PresentationFormat>
  <Paragraphs>414</Paragraphs>
  <Slides>27</Slides>
  <Notes>24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4" baseType="lpstr">
      <vt:lpstr>Aldhabi</vt:lpstr>
      <vt:lpstr>Arial</vt:lpstr>
      <vt:lpstr>Calibri</vt:lpstr>
      <vt:lpstr>Cambria Math</vt:lpstr>
      <vt:lpstr>DB Head</vt:lpstr>
      <vt:lpstr>DB Sans</vt:lpstr>
      <vt:lpstr>Office</vt:lpstr>
      <vt:lpstr>Contrastive Learning</vt:lpstr>
      <vt:lpstr>PowerPoint-Präsentation</vt:lpstr>
      <vt:lpstr>Contrastive Learning</vt:lpstr>
      <vt:lpstr>Contrastive Learning</vt:lpstr>
      <vt:lpstr>Contrastive Learning: 3 Challenges</vt:lpstr>
      <vt:lpstr>Contrastive Learning: 3 Challenges</vt:lpstr>
      <vt:lpstr>How can we create dissimilar or similar samples?</vt:lpstr>
      <vt:lpstr>Contrastive Learning: 3 Challenges</vt:lpstr>
      <vt:lpstr>Contrastive Learning</vt:lpstr>
      <vt:lpstr>Contrastive Loss: Cosine Embedding Loss</vt:lpstr>
      <vt:lpstr>Contrastive Loss: Triplet Margin Loss</vt:lpstr>
      <vt:lpstr>Contrastive Learning: Margin</vt:lpstr>
      <vt:lpstr>Contrastive learning: Siamese Network Architecture</vt:lpstr>
      <vt:lpstr>Experimental Setup: Approach</vt:lpstr>
      <vt:lpstr>Experimental Setup: Research Idea</vt:lpstr>
      <vt:lpstr>The data set: MNIST</vt:lpstr>
      <vt:lpstr>The data set: CIFAR-10</vt:lpstr>
      <vt:lpstr>Contrastive Learning: 3 Challenges</vt:lpstr>
      <vt:lpstr>The Comparison: T-SNE</vt:lpstr>
      <vt:lpstr>The Comparison: Different Augmentations</vt:lpstr>
      <vt:lpstr>The Comparison: Different Augmentations</vt:lpstr>
      <vt:lpstr>The Comparison: Different Augmentations</vt:lpstr>
      <vt:lpstr>The Comparison: Different Augmentations</vt:lpstr>
      <vt:lpstr>The Comparison: Different Augmentations</vt:lpstr>
      <vt:lpstr>Results: Classifier</vt:lpstr>
      <vt:lpstr>Observations &amp; Outlook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 Data Explorer</dc:title>
  <dc:creator>Lena Kellerwessel</dc:creator>
  <cp:lastModifiedBy>z_b2ao823w@goetheuniversitaet.onmicrosoft.com</cp:lastModifiedBy>
  <cp:revision>341</cp:revision>
  <dcterms:created xsi:type="dcterms:W3CDTF">2020-08-25T15:39:37Z</dcterms:created>
  <dcterms:modified xsi:type="dcterms:W3CDTF">2021-10-13T07:01:53Z</dcterms:modified>
</cp:coreProperties>
</file>